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40"/>
  </p:notesMasterIdLst>
  <p:handoutMasterIdLst>
    <p:handoutMasterId r:id="rId41"/>
  </p:handoutMasterIdLst>
  <p:sldIdLst>
    <p:sldId id="347" r:id="rId2"/>
    <p:sldId id="348" r:id="rId3"/>
    <p:sldId id="356" r:id="rId4"/>
    <p:sldId id="349" r:id="rId5"/>
    <p:sldId id="350" r:id="rId6"/>
    <p:sldId id="352" r:id="rId7"/>
    <p:sldId id="351" r:id="rId8"/>
    <p:sldId id="353" r:id="rId9"/>
    <p:sldId id="357" r:id="rId10"/>
    <p:sldId id="358" r:id="rId11"/>
    <p:sldId id="361" r:id="rId12"/>
    <p:sldId id="362" r:id="rId13"/>
    <p:sldId id="359" r:id="rId14"/>
    <p:sldId id="363" r:id="rId15"/>
    <p:sldId id="379" r:id="rId16"/>
    <p:sldId id="380" r:id="rId17"/>
    <p:sldId id="381" r:id="rId18"/>
    <p:sldId id="364" r:id="rId19"/>
    <p:sldId id="365" r:id="rId20"/>
    <p:sldId id="366" r:id="rId21"/>
    <p:sldId id="367" r:id="rId22"/>
    <p:sldId id="368" r:id="rId23"/>
    <p:sldId id="369" r:id="rId24"/>
    <p:sldId id="370" r:id="rId25"/>
    <p:sldId id="371" r:id="rId26"/>
    <p:sldId id="372" r:id="rId27"/>
    <p:sldId id="373" r:id="rId28"/>
    <p:sldId id="374" r:id="rId29"/>
    <p:sldId id="375" r:id="rId30"/>
    <p:sldId id="376" r:id="rId31"/>
    <p:sldId id="377" r:id="rId32"/>
    <p:sldId id="378" r:id="rId33"/>
    <p:sldId id="382" r:id="rId34"/>
    <p:sldId id="383" r:id="rId35"/>
    <p:sldId id="384" r:id="rId36"/>
    <p:sldId id="385" r:id="rId37"/>
    <p:sldId id="355" r:id="rId38"/>
    <p:sldId id="354" r:id="rId39"/>
  </p:sldIdLst>
  <p:sldSz cx="12192000" cy="6858000"/>
  <p:notesSz cx="6858000" cy="9144000"/>
  <p:embeddedFontLst>
    <p:embeddedFont>
      <p:font typeface="Calibri" panose="020F0502020204030204" pitchFamily="34" charset="0"/>
      <p:regular r:id="rId42"/>
      <p:bold r:id="rId43"/>
      <p:italic r:id="rId44"/>
      <p:boldItalic r:id="rId45"/>
    </p:embeddedFont>
    <p:embeddedFont>
      <p:font typeface="Cambria Math" panose="02040503050406030204" pitchFamily="18" charset="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hamed yehia" initials="my" lastIdx="6" clrIdx="0">
    <p:extLst>
      <p:ext uri="{19B8F6BF-5375-455C-9EA6-DF929625EA0E}">
        <p15:presenceInfo xmlns:p15="http://schemas.microsoft.com/office/powerpoint/2012/main" userId="5e57daa659109ea2" providerId="Windows Live"/>
      </p:ext>
    </p:extLst>
  </p:cmAuthor>
  <p:cmAuthor id="2" name="Tarek Khedr" initials="TK" lastIdx="16" clrIdx="1">
    <p:extLst>
      <p:ext uri="{19B8F6BF-5375-455C-9EA6-DF929625EA0E}">
        <p15:presenceInfo xmlns:p15="http://schemas.microsoft.com/office/powerpoint/2012/main" userId="Tarek Khedr" providerId="None"/>
      </p:ext>
    </p:extLst>
  </p:cmAuthor>
  <p:cmAuthor id="3" name="Abdelshafy" initials="A" lastIdx="5" clrIdx="2">
    <p:extLst>
      <p:ext uri="{19B8F6BF-5375-455C-9EA6-DF929625EA0E}">
        <p15:presenceInfo xmlns:p15="http://schemas.microsoft.com/office/powerpoint/2012/main" userId="Abdelshafy" providerId="None"/>
      </p:ext>
    </p:extLst>
  </p:cmAuthor>
  <p:cmAuthor id="4" name="Albert Herrero Parareda" initials="AHP" lastIdx="1" clrIdx="3">
    <p:extLst>
      <p:ext uri="{19B8F6BF-5375-455C-9EA6-DF929625EA0E}">
        <p15:presenceInfo xmlns:p15="http://schemas.microsoft.com/office/powerpoint/2012/main" userId="Albert Herrero Parared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D5D"/>
    <a:srgbClr val="00B100"/>
    <a:srgbClr val="62D162"/>
    <a:srgbClr val="ACBCFE"/>
    <a:srgbClr val="0C0288"/>
    <a:srgbClr val="0E039F"/>
    <a:srgbClr val="000066"/>
    <a:srgbClr val="0F45B1"/>
    <a:srgbClr val="0214BE"/>
    <a:srgbClr val="FF8B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18" autoAdjust="0"/>
    <p:restoredTop sz="93557" autoAdjust="0"/>
  </p:normalViewPr>
  <p:slideViewPr>
    <p:cSldViewPr>
      <p:cViewPr varScale="1">
        <p:scale>
          <a:sx n="60" d="100"/>
          <a:sy n="60" d="100"/>
        </p:scale>
        <p:origin x="1020" y="48"/>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notesViewPr>
    <p:cSldViewPr>
      <p:cViewPr varScale="1">
        <p:scale>
          <a:sx n="56" d="100"/>
          <a:sy n="56" d="100"/>
        </p:scale>
        <p:origin x="-288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ECA1963-63B2-40D2-ADC3-36BF43907078}" type="datetimeFigureOut">
              <a:rPr lang="en-US" smtClean="0"/>
              <a:pPr/>
              <a:t>10/11/2023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A2EB57D-8F99-41A6-AD43-28CFAA26ED5C}" type="slidenum">
              <a:rPr lang="en-US" smtClean="0"/>
              <a:pPr/>
              <a:t>‹#›</a:t>
            </a:fld>
            <a:endParaRPr lang="en-US"/>
          </a:p>
        </p:txBody>
      </p:sp>
    </p:spTree>
    <p:extLst>
      <p:ext uri="{BB962C8B-B14F-4D97-AF65-F5344CB8AC3E}">
        <p14:creationId xmlns:p14="http://schemas.microsoft.com/office/powerpoint/2010/main" val="21940279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E61ED6C-C814-4E60-9FAC-E545E0A690B9}" type="datetimeFigureOut">
              <a:rPr lang="en-US" smtClean="0"/>
              <a:pPr/>
              <a:t>10/11/2023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23C5FAC-7DF8-4EEA-9374-184479F7E07A}" type="slidenum">
              <a:rPr lang="en-US" smtClean="0"/>
              <a:pPr/>
              <a:t>‹#›</a:t>
            </a:fld>
            <a:endParaRPr lang="en-US"/>
          </a:p>
        </p:txBody>
      </p:sp>
    </p:spTree>
    <p:extLst>
      <p:ext uri="{BB962C8B-B14F-4D97-AF65-F5344CB8AC3E}">
        <p14:creationId xmlns:p14="http://schemas.microsoft.com/office/powerpoint/2010/main" val="194126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BF71BB-5027-43F6-89B2-26505A8CD87D}" type="slidenum">
              <a:rPr lang="en-US" smtClean="0"/>
              <a:pPr/>
              <a:t>1</a:t>
            </a:fld>
            <a:endParaRPr lang="en-US" dirty="0"/>
          </a:p>
        </p:txBody>
      </p:sp>
    </p:spTree>
    <p:extLst>
      <p:ext uri="{BB962C8B-B14F-4D97-AF65-F5344CB8AC3E}">
        <p14:creationId xmlns:p14="http://schemas.microsoft.com/office/powerpoint/2010/main" val="93365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BF71BB-5027-43F6-89B2-26505A8CD87D}" type="slidenum">
              <a:rPr lang="en-US" smtClean="0"/>
              <a:pPr/>
              <a:t>3</a:t>
            </a:fld>
            <a:endParaRPr lang="en-US" dirty="0"/>
          </a:p>
        </p:txBody>
      </p:sp>
    </p:spTree>
    <p:extLst>
      <p:ext uri="{BB962C8B-B14F-4D97-AF65-F5344CB8AC3E}">
        <p14:creationId xmlns:p14="http://schemas.microsoft.com/office/powerpoint/2010/main" val="501842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BF71BB-5027-43F6-89B2-26505A8CD87D}" type="slidenum">
              <a:rPr lang="en-US" smtClean="0"/>
              <a:pPr/>
              <a:t>37</a:t>
            </a:fld>
            <a:endParaRPr lang="en-US" dirty="0"/>
          </a:p>
        </p:txBody>
      </p:sp>
    </p:spTree>
    <p:extLst>
      <p:ext uri="{BB962C8B-B14F-4D97-AF65-F5344CB8AC3E}">
        <p14:creationId xmlns:p14="http://schemas.microsoft.com/office/powerpoint/2010/main" val="19019016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p>
            <a:fld id="{E5245F5F-6C48-47CB-9427-9B3521CE2254}" type="datetime1">
              <a:rPr lang="en-US" smtClean="0">
                <a:solidFill>
                  <a:prstClr val="black">
                    <a:tint val="75000"/>
                  </a:prstClr>
                </a:solidFill>
              </a:rPr>
              <a:pPr/>
              <a:t>10/11/2023</a:t>
            </a:fld>
            <a:endParaRPr lang="en-US">
              <a:solidFill>
                <a:prstClr val="black">
                  <a:tint val="75000"/>
                </a:prst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pic>
        <p:nvPicPr>
          <p:cNvPr id="347138" name="Picture 2" descr="Signature, flush lef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587041" y="179994"/>
            <a:ext cx="2350959" cy="353406"/>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228600" y="198467"/>
            <a:ext cx="8305600" cy="411133"/>
          </a:xfrm>
        </p:spPr>
        <p:txBody>
          <a:bodyPr>
            <a:normAutofit/>
          </a:bodyPr>
          <a:lstStyle>
            <a:lvl1pPr algn="l">
              <a:defRPr lang="en-US" sz="2400" b="1" kern="1200" dirty="0" smtClean="0">
                <a:solidFill>
                  <a:srgbClr val="C00000"/>
                </a:solidFill>
                <a:latin typeface="Arial" pitchFamily="34" charset="0"/>
                <a:ea typeface="+mn-ea"/>
                <a:cs typeface="Arial" pitchFamily="34" charset="0"/>
              </a:defRPr>
            </a:lvl1pPr>
          </a:lstStyle>
          <a:p>
            <a:r>
              <a:rPr lang="en-US" dirty="0"/>
              <a:t>Click to edit Master title style</a:t>
            </a:r>
          </a:p>
        </p:txBody>
      </p:sp>
    </p:spTree>
    <p:extLst>
      <p:ext uri="{BB962C8B-B14F-4D97-AF65-F5344CB8AC3E}">
        <p14:creationId xmlns:p14="http://schemas.microsoft.com/office/powerpoint/2010/main" val="2641527474"/>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AFD83A-7894-4FFE-AC40-E3B982B6C881}" type="datetime1">
              <a:rPr lang="en-US" smtClean="0"/>
              <a:pPr/>
              <a:t>10/11/2023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2234DF-4351-4778-8C01-15D598917B00}" type="slidenum">
              <a:rPr lang="en-US" smtClean="0"/>
              <a:pPr/>
              <a:t>‹#›</a:t>
            </a:fld>
            <a:endParaRPr lang="en-US"/>
          </a:p>
        </p:txBody>
      </p:sp>
    </p:spTree>
    <p:extLst>
      <p:ext uri="{BB962C8B-B14F-4D97-AF65-F5344CB8AC3E}">
        <p14:creationId xmlns:p14="http://schemas.microsoft.com/office/powerpoint/2010/main" val="28999551"/>
      </p:ext>
    </p:extLst>
  </p:cSld>
  <p:clrMap bg1="lt1" tx1="dk1" bg2="lt2" tx2="dk2" accent1="accent1" accent2="accent2" accent3="accent3" accent4="accent4" accent5="accent5" accent6="accent6" hlink="hlink" folHlink="folHlink"/>
  <p:sldLayoutIdLst>
    <p:sldLayoutId id="2147483668"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560.png"/></Relationships>
</file>

<file path=ppt/slides/_rels/slide25.xml.rels><?xml version="1.0" encoding="UTF-8" standalone="yes"?>
<Relationships xmlns="http://schemas.openxmlformats.org/package/2006/relationships"><Relationship Id="rId2" Type="http://schemas.openxmlformats.org/officeDocument/2006/relationships/image" Target="../media/image58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90.png"/><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3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xml"/><Relationship Id="rId5" Type="http://schemas.openxmlformats.org/officeDocument/2006/relationships/image" Target="../media/image84.png"/><Relationship Id="rId4" Type="http://schemas.openxmlformats.org/officeDocument/2006/relationships/image" Target="../media/image83.png"/></Relationships>
</file>

<file path=ppt/slides/_rels/slide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 Id="rId5" Type="http://schemas.openxmlformats.org/officeDocument/2006/relationships/image" Target="../media/image88.png"/><Relationship Id="rId4" Type="http://schemas.openxmlformats.org/officeDocument/2006/relationships/image" Target="../media/image87.png"/></Relationships>
</file>

<file path=ppt/slides/_rels/slide3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ext Box 4"/>
          <p:cNvSpPr txBox="1">
            <a:spLocks noChangeArrowheads="1"/>
          </p:cNvSpPr>
          <p:nvPr/>
        </p:nvSpPr>
        <p:spPr bwMode="auto">
          <a:xfrm>
            <a:off x="1866900" y="3657600"/>
            <a:ext cx="845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609600" indent="-609600"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marL="0" indent="0" algn="ctr" eaLnBrk="1" hangingPunct="1">
              <a:spcBef>
                <a:spcPct val="50000"/>
              </a:spcBef>
            </a:pPr>
            <a:r>
              <a:rPr lang="en-US" altLang="en-US" b="0" dirty="0">
                <a:latin typeface="Arial" panose="020B0604020202020204" pitchFamily="34" charset="0"/>
                <a:cs typeface="Arial" panose="020B0604020202020204" pitchFamily="34" charset="0"/>
              </a:rPr>
              <a:t>A. Herrero Parareda and F. Capolino</a:t>
            </a:r>
            <a:endParaRPr lang="en-US" altLang="en-US" b="0" u="sng" dirty="0">
              <a:latin typeface="Arial" panose="020B0604020202020204" pitchFamily="34" charset="0"/>
              <a:cs typeface="Arial" panose="020B0604020202020204" pitchFamily="34" charset="0"/>
            </a:endParaRPr>
          </a:p>
        </p:txBody>
      </p:sp>
      <p:sp>
        <p:nvSpPr>
          <p:cNvPr id="15364" name="Rectangle 2"/>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endParaRPr lang="en-US" altLang="en-US" dirty="0"/>
          </a:p>
        </p:txBody>
      </p:sp>
      <p:sp>
        <p:nvSpPr>
          <p:cNvPr id="15366" name="Rectangle 4"/>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endParaRPr lang="en-US" altLang="en-US" dirty="0"/>
          </a:p>
        </p:txBody>
      </p:sp>
      <p:sp>
        <p:nvSpPr>
          <p:cNvPr id="15368" name="Rectangle 6"/>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endParaRPr lang="en-US" altLang="en-US" dirty="0"/>
          </a:p>
        </p:txBody>
      </p:sp>
      <p:sp>
        <p:nvSpPr>
          <p:cNvPr id="15370" name="Rectangle 8"/>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endParaRPr lang="en-US" altLang="en-US" dirty="0"/>
          </a:p>
        </p:txBody>
      </p:sp>
      <p:sp>
        <p:nvSpPr>
          <p:cNvPr id="10" name="Rectangle 9"/>
          <p:cNvSpPr/>
          <p:nvPr/>
        </p:nvSpPr>
        <p:spPr>
          <a:xfrm>
            <a:off x="2513755" y="2616276"/>
            <a:ext cx="7164488" cy="55399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pPr algn="ctr"/>
            <a:r>
              <a:rPr lang="es-ES" sz="3000" b="1" dirty="0" err="1">
                <a:solidFill>
                  <a:srgbClr val="DE0000"/>
                </a:solidFill>
              </a:rPr>
              <a:t>Corrugated</a:t>
            </a:r>
            <a:r>
              <a:rPr lang="es-ES" sz="3000" b="1" dirty="0">
                <a:solidFill>
                  <a:srgbClr val="DE0000"/>
                </a:solidFill>
              </a:rPr>
              <a:t> </a:t>
            </a:r>
            <a:r>
              <a:rPr lang="es-ES" sz="3000" b="1" dirty="0" err="1">
                <a:solidFill>
                  <a:srgbClr val="DE0000"/>
                </a:solidFill>
              </a:rPr>
              <a:t>waveguide</a:t>
            </a:r>
            <a:r>
              <a:rPr lang="es-ES" sz="3000" b="1" dirty="0">
                <a:solidFill>
                  <a:srgbClr val="DE0000"/>
                </a:solidFill>
              </a:rPr>
              <a:t> – </a:t>
            </a:r>
            <a:r>
              <a:rPr lang="es-ES" sz="3000" b="1" dirty="0" err="1">
                <a:solidFill>
                  <a:srgbClr val="DE0000"/>
                </a:solidFill>
              </a:rPr>
              <a:t>Course</a:t>
            </a:r>
            <a:r>
              <a:rPr lang="es-ES" sz="3000" b="1" dirty="0">
                <a:solidFill>
                  <a:srgbClr val="DE0000"/>
                </a:solidFill>
              </a:rPr>
              <a:t> </a:t>
            </a:r>
            <a:r>
              <a:rPr lang="es-ES" sz="3000" b="1" dirty="0" err="1">
                <a:solidFill>
                  <a:srgbClr val="DE0000"/>
                </a:solidFill>
              </a:rPr>
              <a:t>correction</a:t>
            </a:r>
            <a:endParaRPr lang="en-US" sz="3000" b="1" dirty="0">
              <a:solidFill>
                <a:srgbClr val="DE0000"/>
              </a:solidFill>
            </a:endParaRPr>
          </a:p>
        </p:txBody>
      </p:sp>
      <p:sp>
        <p:nvSpPr>
          <p:cNvPr id="12" name="TextBox 11"/>
          <p:cNvSpPr txBox="1"/>
          <p:nvPr/>
        </p:nvSpPr>
        <p:spPr>
          <a:xfrm>
            <a:off x="2781300" y="4199664"/>
            <a:ext cx="8001000" cy="400110"/>
          </a:xfrm>
          <a:prstGeom prst="rect">
            <a:avLst/>
          </a:prstGeom>
          <a:noFill/>
        </p:spPr>
        <p:txBody>
          <a:bodyPr wrap="square" rtlCol="0">
            <a:spAutoFit/>
          </a:bodyPr>
          <a:lstStyle/>
          <a:p>
            <a:r>
              <a:rPr lang="en-US" sz="2000" dirty="0"/>
              <a:t>Department of Electrical Engineering and Computer Science</a:t>
            </a:r>
          </a:p>
        </p:txBody>
      </p:sp>
      <p:pic>
        <p:nvPicPr>
          <p:cNvPr id="14" name="Picture 2" descr="Signature, flush lef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11717" y="4832480"/>
            <a:ext cx="3968565" cy="62392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173C550-24CD-4C03-AD5C-DA4DCE0D1BD1}"/>
              </a:ext>
            </a:extLst>
          </p:cNvPr>
          <p:cNvSpPr>
            <a:spLocks noGrp="1"/>
          </p:cNvSpPr>
          <p:nvPr>
            <p:ph type="sldNum" sz="quarter" idx="12"/>
          </p:nvPr>
        </p:nvSpPr>
        <p:spPr/>
        <p:txBody>
          <a:bodyPr/>
          <a:lstStyle/>
          <a:p>
            <a:fld id="{B6F15528-21DE-4FAA-801E-634DDDAF4B2B}" type="slidenum">
              <a:rPr lang="en-US" smtClean="0">
                <a:solidFill>
                  <a:prstClr val="black">
                    <a:tint val="75000"/>
                  </a:prstClr>
                </a:solidFill>
              </a:rPr>
              <a:pPr/>
              <a:t>1</a:t>
            </a:fld>
            <a:endParaRPr lang="en-US">
              <a:solidFill>
                <a:prstClr val="black">
                  <a:tint val="75000"/>
                </a:prstClr>
              </a:solidFill>
            </a:endParaRPr>
          </a:p>
        </p:txBody>
      </p:sp>
    </p:spTree>
    <p:extLst>
      <p:ext uri="{BB962C8B-B14F-4D97-AF65-F5344CB8AC3E}">
        <p14:creationId xmlns:p14="http://schemas.microsoft.com/office/powerpoint/2010/main" val="1702150027"/>
      </p:ext>
    </p:extLst>
  </p:cSld>
  <p:clrMapOvr>
    <a:masterClrMapping/>
  </p:clrMapOvr>
  <mc:AlternateContent xmlns:mc="http://schemas.openxmlformats.org/markup-compatibility/2006" xmlns:p14="http://schemas.microsoft.com/office/powerpoint/2010/main">
    <mc:Choice Requires="p14">
      <p:transition spd="slow" p14:dur="2000" advTm="20743"/>
    </mc:Choice>
    <mc:Fallback xmlns="">
      <p:transition spd="slow" advTm="2074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7D5E5-ADAC-8D9B-5B86-020E2E5A268C}"/>
              </a:ext>
            </a:extLst>
          </p:cNvPr>
          <p:cNvSpPr>
            <a:spLocks noGrp="1"/>
          </p:cNvSpPr>
          <p:nvPr>
            <p:ph type="title"/>
          </p:nvPr>
        </p:nvSpPr>
        <p:spPr/>
        <p:txBody>
          <a:bodyPr/>
          <a:lstStyle/>
          <a:p>
            <a:r>
              <a:rPr lang="en-US" dirty="0" err="1"/>
              <a:t>teethWidth</a:t>
            </a:r>
            <a:r>
              <a:rPr lang="en-US" dirty="0"/>
              <a:t> = 50</a:t>
            </a:r>
          </a:p>
        </p:txBody>
      </p:sp>
      <p:pic>
        <p:nvPicPr>
          <p:cNvPr id="4" name="Picture 3">
            <a:extLst>
              <a:ext uri="{FF2B5EF4-FFF2-40B4-BE49-F238E27FC236}">
                <a16:creationId xmlns:a16="http://schemas.microsoft.com/office/drawing/2014/main" id="{C13BFAEF-359B-FFA0-486C-5C85C494158A}"/>
              </a:ext>
            </a:extLst>
          </p:cNvPr>
          <p:cNvPicPr>
            <a:picLocks noChangeAspect="1"/>
          </p:cNvPicPr>
          <p:nvPr/>
        </p:nvPicPr>
        <p:blipFill>
          <a:blip r:embed="rId2"/>
          <a:stretch>
            <a:fillRect/>
          </a:stretch>
        </p:blipFill>
        <p:spPr>
          <a:xfrm>
            <a:off x="152400" y="838200"/>
            <a:ext cx="3543795" cy="2191056"/>
          </a:xfrm>
          <a:prstGeom prst="rect">
            <a:avLst/>
          </a:prstGeom>
        </p:spPr>
      </p:pic>
      <p:pic>
        <p:nvPicPr>
          <p:cNvPr id="6" name="Picture 5">
            <a:extLst>
              <a:ext uri="{FF2B5EF4-FFF2-40B4-BE49-F238E27FC236}">
                <a16:creationId xmlns:a16="http://schemas.microsoft.com/office/drawing/2014/main" id="{4C5BCB4E-AE76-DDF9-73B3-1BDFB0837150}"/>
              </a:ext>
            </a:extLst>
          </p:cNvPr>
          <p:cNvPicPr>
            <a:picLocks noChangeAspect="1"/>
          </p:cNvPicPr>
          <p:nvPr/>
        </p:nvPicPr>
        <p:blipFill rotWithShape="1">
          <a:blip r:embed="rId3"/>
          <a:srcRect r="1676" b="2007"/>
          <a:stretch/>
        </p:blipFill>
        <p:spPr>
          <a:xfrm>
            <a:off x="3899941" y="625710"/>
            <a:ext cx="2743823" cy="2391141"/>
          </a:xfrm>
          <a:prstGeom prst="rect">
            <a:avLst/>
          </a:prstGeom>
        </p:spPr>
      </p:pic>
      <p:pic>
        <p:nvPicPr>
          <p:cNvPr id="8" name="Picture 7">
            <a:extLst>
              <a:ext uri="{FF2B5EF4-FFF2-40B4-BE49-F238E27FC236}">
                <a16:creationId xmlns:a16="http://schemas.microsoft.com/office/drawing/2014/main" id="{9743A68A-A439-703B-AE53-E8164EBFBD35}"/>
              </a:ext>
            </a:extLst>
          </p:cNvPr>
          <p:cNvPicPr>
            <a:picLocks noChangeAspect="1"/>
          </p:cNvPicPr>
          <p:nvPr/>
        </p:nvPicPr>
        <p:blipFill>
          <a:blip r:embed="rId4"/>
          <a:stretch>
            <a:fillRect/>
          </a:stretch>
        </p:blipFill>
        <p:spPr>
          <a:xfrm>
            <a:off x="7060442" y="725752"/>
            <a:ext cx="5131557" cy="1865048"/>
          </a:xfrm>
          <a:prstGeom prst="rect">
            <a:avLst/>
          </a:prstGeom>
        </p:spPr>
      </p:pic>
      <p:pic>
        <p:nvPicPr>
          <p:cNvPr id="10" name="Picture 9">
            <a:extLst>
              <a:ext uri="{FF2B5EF4-FFF2-40B4-BE49-F238E27FC236}">
                <a16:creationId xmlns:a16="http://schemas.microsoft.com/office/drawing/2014/main" id="{BBA3CCE7-9977-270A-FB5B-52270A7BD4C5}"/>
              </a:ext>
            </a:extLst>
          </p:cNvPr>
          <p:cNvPicPr>
            <a:picLocks noChangeAspect="1"/>
          </p:cNvPicPr>
          <p:nvPr/>
        </p:nvPicPr>
        <p:blipFill>
          <a:blip r:embed="rId5"/>
          <a:stretch>
            <a:fillRect/>
          </a:stretch>
        </p:blipFill>
        <p:spPr>
          <a:xfrm>
            <a:off x="4569524" y="3326583"/>
            <a:ext cx="7252109" cy="2585359"/>
          </a:xfrm>
          <a:prstGeom prst="rect">
            <a:avLst/>
          </a:prstGeom>
        </p:spPr>
      </p:pic>
      <p:pic>
        <p:nvPicPr>
          <p:cNvPr id="12" name="Picture 11">
            <a:extLst>
              <a:ext uri="{FF2B5EF4-FFF2-40B4-BE49-F238E27FC236}">
                <a16:creationId xmlns:a16="http://schemas.microsoft.com/office/drawing/2014/main" id="{367396F6-5AC5-F109-EEFD-467FC231615F}"/>
              </a:ext>
            </a:extLst>
          </p:cNvPr>
          <p:cNvPicPr>
            <a:picLocks noChangeAspect="1"/>
          </p:cNvPicPr>
          <p:nvPr/>
        </p:nvPicPr>
        <p:blipFill>
          <a:blip r:embed="rId6"/>
          <a:stretch>
            <a:fillRect/>
          </a:stretch>
        </p:blipFill>
        <p:spPr>
          <a:xfrm>
            <a:off x="381000" y="3391786"/>
            <a:ext cx="3858163" cy="1152686"/>
          </a:xfrm>
          <a:prstGeom prst="rect">
            <a:avLst/>
          </a:prstGeom>
        </p:spPr>
      </p:pic>
      <p:sp>
        <p:nvSpPr>
          <p:cNvPr id="13" name="TextBox 12">
            <a:extLst>
              <a:ext uri="{FF2B5EF4-FFF2-40B4-BE49-F238E27FC236}">
                <a16:creationId xmlns:a16="http://schemas.microsoft.com/office/drawing/2014/main" id="{1E618E22-1DE7-2575-7355-B7CD54451633}"/>
              </a:ext>
            </a:extLst>
          </p:cNvPr>
          <p:cNvSpPr txBox="1"/>
          <p:nvPr/>
        </p:nvSpPr>
        <p:spPr>
          <a:xfrm>
            <a:off x="345558" y="3073327"/>
            <a:ext cx="2743200" cy="369332"/>
          </a:xfrm>
          <a:prstGeom prst="rect">
            <a:avLst/>
          </a:prstGeom>
          <a:noFill/>
        </p:spPr>
        <p:txBody>
          <a:bodyPr wrap="square" rtlCol="0">
            <a:spAutoFit/>
          </a:bodyPr>
          <a:lstStyle/>
          <a:p>
            <a:r>
              <a:rPr lang="en-US" dirty="0"/>
              <a:t>Mode 3</a:t>
            </a:r>
          </a:p>
        </p:txBody>
      </p:sp>
      <p:pic>
        <p:nvPicPr>
          <p:cNvPr id="15" name="Picture 14">
            <a:extLst>
              <a:ext uri="{FF2B5EF4-FFF2-40B4-BE49-F238E27FC236}">
                <a16:creationId xmlns:a16="http://schemas.microsoft.com/office/drawing/2014/main" id="{414494E4-F68A-C5E9-F24B-5B687F02C03C}"/>
              </a:ext>
            </a:extLst>
          </p:cNvPr>
          <p:cNvPicPr>
            <a:picLocks noChangeAspect="1"/>
          </p:cNvPicPr>
          <p:nvPr/>
        </p:nvPicPr>
        <p:blipFill>
          <a:blip r:embed="rId7"/>
          <a:stretch>
            <a:fillRect/>
          </a:stretch>
        </p:blipFill>
        <p:spPr>
          <a:xfrm>
            <a:off x="381000" y="5118019"/>
            <a:ext cx="3867690" cy="1105054"/>
          </a:xfrm>
          <a:prstGeom prst="rect">
            <a:avLst/>
          </a:prstGeom>
        </p:spPr>
      </p:pic>
      <p:sp>
        <p:nvSpPr>
          <p:cNvPr id="16" name="TextBox 15">
            <a:extLst>
              <a:ext uri="{FF2B5EF4-FFF2-40B4-BE49-F238E27FC236}">
                <a16:creationId xmlns:a16="http://schemas.microsoft.com/office/drawing/2014/main" id="{817AC7EE-2F47-5231-14F3-0896D4283119}"/>
              </a:ext>
            </a:extLst>
          </p:cNvPr>
          <p:cNvSpPr txBox="1"/>
          <p:nvPr/>
        </p:nvSpPr>
        <p:spPr>
          <a:xfrm>
            <a:off x="345558" y="4768181"/>
            <a:ext cx="2743200" cy="369332"/>
          </a:xfrm>
          <a:prstGeom prst="rect">
            <a:avLst/>
          </a:prstGeom>
          <a:noFill/>
        </p:spPr>
        <p:txBody>
          <a:bodyPr wrap="square" rtlCol="0">
            <a:spAutoFit/>
          </a:bodyPr>
          <a:lstStyle/>
          <a:p>
            <a:r>
              <a:rPr lang="en-US" dirty="0"/>
              <a:t>Mode 4</a:t>
            </a:r>
          </a:p>
        </p:txBody>
      </p:sp>
    </p:spTree>
    <p:extLst>
      <p:ext uri="{BB962C8B-B14F-4D97-AF65-F5344CB8AC3E}">
        <p14:creationId xmlns:p14="http://schemas.microsoft.com/office/powerpoint/2010/main" val="972568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06ECB-FAD3-F666-16D0-C629889BFC9F}"/>
              </a:ext>
            </a:extLst>
          </p:cNvPr>
          <p:cNvSpPr>
            <a:spLocks noGrp="1"/>
          </p:cNvSpPr>
          <p:nvPr>
            <p:ph type="title"/>
          </p:nvPr>
        </p:nvSpPr>
        <p:spPr/>
        <p:txBody>
          <a:bodyPr/>
          <a:lstStyle/>
          <a:p>
            <a:r>
              <a:rPr lang="en-US" dirty="0"/>
              <a:t>Optimizing </a:t>
            </a:r>
            <a:r>
              <a:rPr lang="en-US" dirty="0" err="1"/>
              <a:t>teethShift</a:t>
            </a:r>
            <a:endParaRPr lang="en-US" dirty="0"/>
          </a:p>
        </p:txBody>
      </p:sp>
      <p:pic>
        <p:nvPicPr>
          <p:cNvPr id="4" name="Picture 3">
            <a:extLst>
              <a:ext uri="{FF2B5EF4-FFF2-40B4-BE49-F238E27FC236}">
                <a16:creationId xmlns:a16="http://schemas.microsoft.com/office/drawing/2014/main" id="{AE67F6DC-C265-5F80-2B36-4C69E4F68A37}"/>
              </a:ext>
            </a:extLst>
          </p:cNvPr>
          <p:cNvPicPr>
            <a:picLocks noChangeAspect="1"/>
          </p:cNvPicPr>
          <p:nvPr/>
        </p:nvPicPr>
        <p:blipFill>
          <a:blip r:embed="rId2"/>
          <a:stretch>
            <a:fillRect/>
          </a:stretch>
        </p:blipFill>
        <p:spPr>
          <a:xfrm>
            <a:off x="0" y="762000"/>
            <a:ext cx="12192000" cy="4050966"/>
          </a:xfrm>
          <a:prstGeom prst="rect">
            <a:avLst/>
          </a:prstGeom>
        </p:spPr>
      </p:pic>
      <p:sp>
        <p:nvSpPr>
          <p:cNvPr id="5" name="TextBox 4">
            <a:extLst>
              <a:ext uri="{FF2B5EF4-FFF2-40B4-BE49-F238E27FC236}">
                <a16:creationId xmlns:a16="http://schemas.microsoft.com/office/drawing/2014/main" id="{CFE27EEE-8BD0-127D-65A3-DEACF655911B}"/>
              </a:ext>
            </a:extLst>
          </p:cNvPr>
          <p:cNvSpPr txBox="1"/>
          <p:nvPr/>
        </p:nvSpPr>
        <p:spPr>
          <a:xfrm>
            <a:off x="3581400" y="5257800"/>
            <a:ext cx="5029200" cy="707886"/>
          </a:xfrm>
          <a:prstGeom prst="rect">
            <a:avLst/>
          </a:prstGeom>
          <a:noFill/>
        </p:spPr>
        <p:txBody>
          <a:bodyPr wrap="square" rtlCol="0">
            <a:spAutoFit/>
          </a:bodyPr>
          <a:lstStyle/>
          <a:p>
            <a:pPr algn="ctr"/>
            <a:r>
              <a:rPr lang="en-US" sz="2000" b="1" dirty="0">
                <a:solidFill>
                  <a:srgbClr val="0070C0"/>
                </a:solidFill>
              </a:rPr>
              <a:t>Changing the value of </a:t>
            </a:r>
            <a:r>
              <a:rPr lang="en-US" sz="2000" b="1" dirty="0" err="1">
                <a:solidFill>
                  <a:srgbClr val="0070C0"/>
                </a:solidFill>
              </a:rPr>
              <a:t>teethShift</a:t>
            </a:r>
            <a:r>
              <a:rPr lang="en-US" sz="2000" b="1" dirty="0">
                <a:solidFill>
                  <a:srgbClr val="0070C0"/>
                </a:solidFill>
              </a:rPr>
              <a:t> does not significantly perturb the dispersion diagram</a:t>
            </a:r>
          </a:p>
        </p:txBody>
      </p:sp>
    </p:spTree>
    <p:extLst>
      <p:ext uri="{BB962C8B-B14F-4D97-AF65-F5344CB8AC3E}">
        <p14:creationId xmlns:p14="http://schemas.microsoft.com/office/powerpoint/2010/main" val="3632721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60AFEE-3B5C-1AD0-0C6A-4A662F984100}"/>
              </a:ext>
            </a:extLst>
          </p:cNvPr>
          <p:cNvPicPr>
            <a:picLocks noChangeAspect="1"/>
          </p:cNvPicPr>
          <p:nvPr/>
        </p:nvPicPr>
        <p:blipFill>
          <a:blip r:embed="rId2"/>
          <a:stretch>
            <a:fillRect/>
          </a:stretch>
        </p:blipFill>
        <p:spPr>
          <a:xfrm>
            <a:off x="21265" y="2501302"/>
            <a:ext cx="12192000" cy="4356698"/>
          </a:xfrm>
          <a:prstGeom prst="rect">
            <a:avLst/>
          </a:prstGeom>
        </p:spPr>
      </p:pic>
      <p:sp>
        <p:nvSpPr>
          <p:cNvPr id="2" name="Title 1">
            <a:extLst>
              <a:ext uri="{FF2B5EF4-FFF2-40B4-BE49-F238E27FC236}">
                <a16:creationId xmlns:a16="http://schemas.microsoft.com/office/drawing/2014/main" id="{C94F2F54-EE6C-DE23-F1DE-C690C6FB4B7A}"/>
              </a:ext>
            </a:extLst>
          </p:cNvPr>
          <p:cNvSpPr>
            <a:spLocks noGrp="1"/>
          </p:cNvSpPr>
          <p:nvPr>
            <p:ph type="title"/>
          </p:nvPr>
        </p:nvSpPr>
        <p:spPr/>
        <p:txBody>
          <a:bodyPr/>
          <a:lstStyle/>
          <a:p>
            <a:r>
              <a:rPr lang="en-US" dirty="0"/>
              <a:t>What if we change </a:t>
            </a:r>
            <a:r>
              <a:rPr lang="en-US" dirty="0" err="1"/>
              <a:t>teethThickness</a:t>
            </a:r>
            <a:r>
              <a:rPr lang="en-US" dirty="0"/>
              <a:t>?</a:t>
            </a:r>
          </a:p>
        </p:txBody>
      </p:sp>
      <p:pic>
        <p:nvPicPr>
          <p:cNvPr id="4" name="Picture 3">
            <a:extLst>
              <a:ext uri="{FF2B5EF4-FFF2-40B4-BE49-F238E27FC236}">
                <a16:creationId xmlns:a16="http://schemas.microsoft.com/office/drawing/2014/main" id="{87917486-3EB5-B222-6CBB-D69920506F30}"/>
              </a:ext>
            </a:extLst>
          </p:cNvPr>
          <p:cNvPicPr>
            <a:picLocks noChangeAspect="1"/>
          </p:cNvPicPr>
          <p:nvPr/>
        </p:nvPicPr>
        <p:blipFill>
          <a:blip r:embed="rId3"/>
          <a:stretch>
            <a:fillRect/>
          </a:stretch>
        </p:blipFill>
        <p:spPr>
          <a:xfrm>
            <a:off x="196702" y="762000"/>
            <a:ext cx="3210373" cy="2229161"/>
          </a:xfrm>
          <a:prstGeom prst="rect">
            <a:avLst/>
          </a:prstGeom>
        </p:spPr>
      </p:pic>
      <p:pic>
        <p:nvPicPr>
          <p:cNvPr id="8" name="Picture 7">
            <a:extLst>
              <a:ext uri="{FF2B5EF4-FFF2-40B4-BE49-F238E27FC236}">
                <a16:creationId xmlns:a16="http://schemas.microsoft.com/office/drawing/2014/main" id="{E5AA9A95-BA9D-B4C1-05A2-2B1D1B87B810}"/>
              </a:ext>
            </a:extLst>
          </p:cNvPr>
          <p:cNvPicPr>
            <a:picLocks noChangeAspect="1"/>
          </p:cNvPicPr>
          <p:nvPr/>
        </p:nvPicPr>
        <p:blipFill>
          <a:blip r:embed="rId4"/>
          <a:stretch>
            <a:fillRect/>
          </a:stretch>
        </p:blipFill>
        <p:spPr>
          <a:xfrm>
            <a:off x="3612638" y="559960"/>
            <a:ext cx="3013684" cy="1975012"/>
          </a:xfrm>
          <a:prstGeom prst="rect">
            <a:avLst/>
          </a:prstGeom>
        </p:spPr>
      </p:pic>
      <p:pic>
        <p:nvPicPr>
          <p:cNvPr id="10" name="Picture 9">
            <a:extLst>
              <a:ext uri="{FF2B5EF4-FFF2-40B4-BE49-F238E27FC236}">
                <a16:creationId xmlns:a16="http://schemas.microsoft.com/office/drawing/2014/main" id="{28730018-8C17-D47B-17C0-E2811FBF8282}"/>
              </a:ext>
            </a:extLst>
          </p:cNvPr>
          <p:cNvPicPr>
            <a:picLocks noChangeAspect="1"/>
          </p:cNvPicPr>
          <p:nvPr/>
        </p:nvPicPr>
        <p:blipFill>
          <a:blip r:embed="rId5"/>
          <a:stretch>
            <a:fillRect/>
          </a:stretch>
        </p:blipFill>
        <p:spPr>
          <a:xfrm>
            <a:off x="6831885" y="629072"/>
            <a:ext cx="2648320" cy="781159"/>
          </a:xfrm>
          <a:prstGeom prst="rect">
            <a:avLst/>
          </a:prstGeom>
        </p:spPr>
      </p:pic>
      <p:sp>
        <p:nvSpPr>
          <p:cNvPr id="11" name="TextBox 10">
            <a:extLst>
              <a:ext uri="{FF2B5EF4-FFF2-40B4-BE49-F238E27FC236}">
                <a16:creationId xmlns:a16="http://schemas.microsoft.com/office/drawing/2014/main" id="{380C40D9-A182-4F99-3554-7492E9201B29}"/>
              </a:ext>
            </a:extLst>
          </p:cNvPr>
          <p:cNvSpPr txBox="1"/>
          <p:nvPr/>
        </p:nvSpPr>
        <p:spPr>
          <a:xfrm>
            <a:off x="9601200" y="1019651"/>
            <a:ext cx="1905000" cy="369332"/>
          </a:xfrm>
          <a:prstGeom prst="rect">
            <a:avLst/>
          </a:prstGeom>
          <a:noFill/>
        </p:spPr>
        <p:txBody>
          <a:bodyPr wrap="square" rtlCol="0">
            <a:spAutoFit/>
          </a:bodyPr>
          <a:lstStyle/>
          <a:p>
            <a:r>
              <a:rPr lang="en-US" dirty="0"/>
              <a:t>Mode 3</a:t>
            </a:r>
          </a:p>
        </p:txBody>
      </p:sp>
    </p:spTree>
    <p:extLst>
      <p:ext uri="{BB962C8B-B14F-4D97-AF65-F5344CB8AC3E}">
        <p14:creationId xmlns:p14="http://schemas.microsoft.com/office/powerpoint/2010/main" val="10037726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EA296-2872-BCA1-5778-C06C3275F092}"/>
              </a:ext>
            </a:extLst>
          </p:cNvPr>
          <p:cNvSpPr>
            <a:spLocks noGrp="1"/>
          </p:cNvSpPr>
          <p:nvPr>
            <p:ph type="title"/>
          </p:nvPr>
        </p:nvSpPr>
        <p:spPr/>
        <p:txBody>
          <a:bodyPr/>
          <a:lstStyle/>
          <a:p>
            <a:r>
              <a:rPr lang="en-US" dirty="0"/>
              <a:t>Let’s focus on Mode 3</a:t>
            </a:r>
          </a:p>
        </p:txBody>
      </p:sp>
      <p:pic>
        <p:nvPicPr>
          <p:cNvPr id="4" name="Picture 3">
            <a:extLst>
              <a:ext uri="{FF2B5EF4-FFF2-40B4-BE49-F238E27FC236}">
                <a16:creationId xmlns:a16="http://schemas.microsoft.com/office/drawing/2014/main" id="{7EA51C31-87D0-F738-5FED-C3E0C604FBD9}"/>
              </a:ext>
            </a:extLst>
          </p:cNvPr>
          <p:cNvPicPr>
            <a:picLocks noChangeAspect="1"/>
          </p:cNvPicPr>
          <p:nvPr/>
        </p:nvPicPr>
        <p:blipFill>
          <a:blip r:embed="rId2"/>
          <a:stretch>
            <a:fillRect/>
          </a:stretch>
        </p:blipFill>
        <p:spPr>
          <a:xfrm>
            <a:off x="0" y="2773567"/>
            <a:ext cx="12192000" cy="4061396"/>
          </a:xfrm>
          <a:prstGeom prst="rect">
            <a:avLst/>
          </a:prstGeom>
        </p:spPr>
      </p:pic>
      <p:pic>
        <p:nvPicPr>
          <p:cNvPr id="6" name="Picture 5">
            <a:extLst>
              <a:ext uri="{FF2B5EF4-FFF2-40B4-BE49-F238E27FC236}">
                <a16:creationId xmlns:a16="http://schemas.microsoft.com/office/drawing/2014/main" id="{FD1B1D17-EDC1-38AF-96AB-C5300B7D83BF}"/>
              </a:ext>
            </a:extLst>
          </p:cNvPr>
          <p:cNvPicPr>
            <a:picLocks noChangeAspect="1"/>
          </p:cNvPicPr>
          <p:nvPr/>
        </p:nvPicPr>
        <p:blipFill>
          <a:blip r:embed="rId3"/>
          <a:stretch>
            <a:fillRect/>
          </a:stretch>
        </p:blipFill>
        <p:spPr>
          <a:xfrm>
            <a:off x="76200" y="685800"/>
            <a:ext cx="3162741" cy="2210108"/>
          </a:xfrm>
          <a:prstGeom prst="rect">
            <a:avLst/>
          </a:prstGeom>
        </p:spPr>
      </p:pic>
    </p:spTree>
    <p:extLst>
      <p:ext uri="{BB962C8B-B14F-4D97-AF65-F5344CB8AC3E}">
        <p14:creationId xmlns:p14="http://schemas.microsoft.com/office/powerpoint/2010/main" val="511834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00208-467C-7EEB-9128-9A25BBC41035}"/>
              </a:ext>
            </a:extLst>
          </p:cNvPr>
          <p:cNvSpPr>
            <a:spLocks noGrp="1"/>
          </p:cNvSpPr>
          <p:nvPr>
            <p:ph type="title"/>
          </p:nvPr>
        </p:nvSpPr>
        <p:spPr/>
        <p:txBody>
          <a:bodyPr/>
          <a:lstStyle/>
          <a:p>
            <a:r>
              <a:rPr lang="en-US" dirty="0"/>
              <a:t>Conclusions so far</a:t>
            </a:r>
          </a:p>
        </p:txBody>
      </p:sp>
      <p:sp>
        <p:nvSpPr>
          <p:cNvPr id="3" name="TextBox 2">
            <a:extLst>
              <a:ext uri="{FF2B5EF4-FFF2-40B4-BE49-F238E27FC236}">
                <a16:creationId xmlns:a16="http://schemas.microsoft.com/office/drawing/2014/main" id="{6D1E4784-B2E7-6A67-0FF5-4FA71D2FCB56}"/>
              </a:ext>
            </a:extLst>
          </p:cNvPr>
          <p:cNvSpPr txBox="1"/>
          <p:nvPr/>
        </p:nvSpPr>
        <p:spPr>
          <a:xfrm>
            <a:off x="304800" y="914400"/>
            <a:ext cx="11201400" cy="3046988"/>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dirty="0"/>
              <a:t>Changing the </a:t>
            </a:r>
            <a:r>
              <a:rPr lang="en-US" dirty="0" err="1"/>
              <a:t>teethWidth</a:t>
            </a:r>
            <a:r>
              <a:rPr lang="en-US" dirty="0"/>
              <a:t> alone does not change the dispersion diagram too much</a:t>
            </a:r>
          </a:p>
          <a:p>
            <a:pPr marL="285750" indent="-285750">
              <a:spcAft>
                <a:spcPts val="600"/>
              </a:spcAft>
              <a:buFont typeface="Arial" panose="020B0604020202020204" pitchFamily="34" charset="0"/>
              <a:buChar char="•"/>
            </a:pPr>
            <a:r>
              <a:rPr lang="en-US" dirty="0"/>
              <a:t>Changing the </a:t>
            </a:r>
            <a:r>
              <a:rPr lang="en-US" dirty="0" err="1"/>
              <a:t>teethShift</a:t>
            </a:r>
            <a:r>
              <a:rPr lang="en-US" dirty="0"/>
              <a:t> alone does not change the dispersion diagram too much</a:t>
            </a:r>
          </a:p>
          <a:p>
            <a:pPr marL="285750" indent="-285750">
              <a:spcAft>
                <a:spcPts val="600"/>
              </a:spcAft>
              <a:buFont typeface="Arial" panose="020B0604020202020204" pitchFamily="34" charset="0"/>
              <a:buChar char="•"/>
            </a:pPr>
            <a:r>
              <a:rPr lang="en-US" dirty="0"/>
              <a:t>The </a:t>
            </a:r>
            <a:r>
              <a:rPr lang="en-US" dirty="0" err="1"/>
              <a:t>teethThickness</a:t>
            </a:r>
            <a:r>
              <a:rPr lang="en-US" dirty="0"/>
              <a:t> does change it more. The smaller the thickness, the less difference between the peak and the valley of mode 3</a:t>
            </a:r>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r>
              <a:rPr lang="en-US" dirty="0"/>
              <a:t>I need to vary more than 1 at the same time. Let’s try to find the best </a:t>
            </a:r>
            <a:r>
              <a:rPr lang="en-US" dirty="0" err="1"/>
              <a:t>teethThickness</a:t>
            </a:r>
            <a:r>
              <a:rPr lang="en-US" dirty="0"/>
              <a:t>, set it, and then change </a:t>
            </a:r>
            <a:r>
              <a:rPr lang="en-US" dirty="0" err="1"/>
              <a:t>teethWidth</a:t>
            </a:r>
            <a:r>
              <a:rPr lang="en-US" dirty="0"/>
              <a:t>. Then </a:t>
            </a:r>
            <a:r>
              <a:rPr lang="en-US" dirty="0" err="1"/>
              <a:t>teethShift</a:t>
            </a:r>
            <a:endParaRPr lang="en-US" dirty="0"/>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r>
              <a:rPr lang="en-US" dirty="0"/>
              <a:t>I am now checking to see if increasing the density of the mesh changes the results significantly or not</a:t>
            </a:r>
          </a:p>
        </p:txBody>
      </p:sp>
    </p:spTree>
    <p:extLst>
      <p:ext uri="{BB962C8B-B14F-4D97-AF65-F5344CB8AC3E}">
        <p14:creationId xmlns:p14="http://schemas.microsoft.com/office/powerpoint/2010/main" val="24913424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B7B98-6140-8B0E-56B4-A3DC1922C23E}"/>
              </a:ext>
            </a:extLst>
          </p:cNvPr>
          <p:cNvSpPr>
            <a:spLocks noGrp="1"/>
          </p:cNvSpPr>
          <p:nvPr>
            <p:ph type="title"/>
          </p:nvPr>
        </p:nvSpPr>
        <p:spPr/>
        <p:txBody>
          <a:bodyPr/>
          <a:lstStyle/>
          <a:p>
            <a:r>
              <a:rPr lang="en-US" dirty="0"/>
              <a:t>Sweep </a:t>
            </a:r>
            <a:r>
              <a:rPr lang="en-US" dirty="0" err="1"/>
              <a:t>teethWidth</a:t>
            </a:r>
            <a:r>
              <a:rPr lang="en-US" dirty="0"/>
              <a:t> to fine tune</a:t>
            </a:r>
          </a:p>
        </p:txBody>
      </p:sp>
      <p:pic>
        <p:nvPicPr>
          <p:cNvPr id="4" name="Picture 3">
            <a:extLst>
              <a:ext uri="{FF2B5EF4-FFF2-40B4-BE49-F238E27FC236}">
                <a16:creationId xmlns:a16="http://schemas.microsoft.com/office/drawing/2014/main" id="{BC3B3D07-F8CB-432C-19E9-DB91851DD0E6}"/>
              </a:ext>
            </a:extLst>
          </p:cNvPr>
          <p:cNvPicPr>
            <a:picLocks noChangeAspect="1"/>
          </p:cNvPicPr>
          <p:nvPr/>
        </p:nvPicPr>
        <p:blipFill>
          <a:blip r:embed="rId2"/>
          <a:stretch>
            <a:fillRect/>
          </a:stretch>
        </p:blipFill>
        <p:spPr>
          <a:xfrm>
            <a:off x="33670" y="3969707"/>
            <a:ext cx="12192000" cy="2877660"/>
          </a:xfrm>
          <a:prstGeom prst="rect">
            <a:avLst/>
          </a:prstGeom>
        </p:spPr>
      </p:pic>
      <p:pic>
        <p:nvPicPr>
          <p:cNvPr id="6" name="Picture 5">
            <a:extLst>
              <a:ext uri="{FF2B5EF4-FFF2-40B4-BE49-F238E27FC236}">
                <a16:creationId xmlns:a16="http://schemas.microsoft.com/office/drawing/2014/main" id="{A67D1258-E631-E013-98BF-F37715BD5327}"/>
              </a:ext>
            </a:extLst>
          </p:cNvPr>
          <p:cNvPicPr>
            <a:picLocks noChangeAspect="1"/>
          </p:cNvPicPr>
          <p:nvPr/>
        </p:nvPicPr>
        <p:blipFill>
          <a:blip r:embed="rId3"/>
          <a:stretch>
            <a:fillRect/>
          </a:stretch>
        </p:blipFill>
        <p:spPr>
          <a:xfrm>
            <a:off x="241005" y="1066800"/>
            <a:ext cx="3762900" cy="2219635"/>
          </a:xfrm>
          <a:prstGeom prst="rect">
            <a:avLst/>
          </a:prstGeom>
        </p:spPr>
      </p:pic>
      <p:pic>
        <p:nvPicPr>
          <p:cNvPr id="8" name="Picture 7">
            <a:extLst>
              <a:ext uri="{FF2B5EF4-FFF2-40B4-BE49-F238E27FC236}">
                <a16:creationId xmlns:a16="http://schemas.microsoft.com/office/drawing/2014/main" id="{8BE7F031-4B06-05BA-766A-A0C1EFC58C09}"/>
              </a:ext>
            </a:extLst>
          </p:cNvPr>
          <p:cNvPicPr>
            <a:picLocks noChangeAspect="1"/>
          </p:cNvPicPr>
          <p:nvPr/>
        </p:nvPicPr>
        <p:blipFill>
          <a:blip r:embed="rId4"/>
          <a:stretch>
            <a:fillRect/>
          </a:stretch>
        </p:blipFill>
        <p:spPr>
          <a:xfrm>
            <a:off x="4191000" y="799829"/>
            <a:ext cx="3099586" cy="2629171"/>
          </a:xfrm>
          <a:prstGeom prst="rect">
            <a:avLst/>
          </a:prstGeom>
        </p:spPr>
      </p:pic>
      <p:sp>
        <p:nvSpPr>
          <p:cNvPr id="9" name="TextBox 8">
            <a:extLst>
              <a:ext uri="{FF2B5EF4-FFF2-40B4-BE49-F238E27FC236}">
                <a16:creationId xmlns:a16="http://schemas.microsoft.com/office/drawing/2014/main" id="{05490076-6BA8-B15B-F3BD-102B5B8BB859}"/>
              </a:ext>
            </a:extLst>
          </p:cNvPr>
          <p:cNvSpPr txBox="1"/>
          <p:nvPr/>
        </p:nvSpPr>
        <p:spPr>
          <a:xfrm>
            <a:off x="7620000" y="799829"/>
            <a:ext cx="39624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I am running a finer tuning</a:t>
            </a:r>
          </a:p>
        </p:txBody>
      </p:sp>
    </p:spTree>
    <p:extLst>
      <p:ext uri="{BB962C8B-B14F-4D97-AF65-F5344CB8AC3E}">
        <p14:creationId xmlns:p14="http://schemas.microsoft.com/office/powerpoint/2010/main" val="3946593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25C66-9D93-937F-00F3-2271C33E1501}"/>
              </a:ext>
            </a:extLst>
          </p:cNvPr>
          <p:cNvSpPr>
            <a:spLocks noGrp="1"/>
          </p:cNvSpPr>
          <p:nvPr>
            <p:ph type="title"/>
          </p:nvPr>
        </p:nvSpPr>
        <p:spPr/>
        <p:txBody>
          <a:bodyPr/>
          <a:lstStyle/>
          <a:p>
            <a:r>
              <a:rPr lang="en-US" dirty="0"/>
              <a:t>Sweep period to fine tune</a:t>
            </a:r>
          </a:p>
        </p:txBody>
      </p:sp>
      <p:pic>
        <p:nvPicPr>
          <p:cNvPr id="4" name="Picture 3">
            <a:extLst>
              <a:ext uri="{FF2B5EF4-FFF2-40B4-BE49-F238E27FC236}">
                <a16:creationId xmlns:a16="http://schemas.microsoft.com/office/drawing/2014/main" id="{2E4E9322-0A74-1581-6697-6CFC25C2D70C}"/>
              </a:ext>
            </a:extLst>
          </p:cNvPr>
          <p:cNvPicPr>
            <a:picLocks noChangeAspect="1"/>
          </p:cNvPicPr>
          <p:nvPr/>
        </p:nvPicPr>
        <p:blipFill>
          <a:blip r:embed="rId2"/>
          <a:stretch>
            <a:fillRect/>
          </a:stretch>
        </p:blipFill>
        <p:spPr>
          <a:xfrm>
            <a:off x="228600" y="838200"/>
            <a:ext cx="3391373" cy="2372056"/>
          </a:xfrm>
          <a:prstGeom prst="rect">
            <a:avLst/>
          </a:prstGeom>
        </p:spPr>
      </p:pic>
      <p:pic>
        <p:nvPicPr>
          <p:cNvPr id="6" name="Picture 5">
            <a:extLst>
              <a:ext uri="{FF2B5EF4-FFF2-40B4-BE49-F238E27FC236}">
                <a16:creationId xmlns:a16="http://schemas.microsoft.com/office/drawing/2014/main" id="{70CD5BC9-F8E5-056F-3C41-A7D263A4F459}"/>
              </a:ext>
            </a:extLst>
          </p:cNvPr>
          <p:cNvPicPr>
            <a:picLocks noChangeAspect="1"/>
          </p:cNvPicPr>
          <p:nvPr/>
        </p:nvPicPr>
        <p:blipFill>
          <a:blip r:embed="rId3"/>
          <a:stretch>
            <a:fillRect/>
          </a:stretch>
        </p:blipFill>
        <p:spPr>
          <a:xfrm>
            <a:off x="3820314" y="850605"/>
            <a:ext cx="2286319" cy="1467055"/>
          </a:xfrm>
          <a:prstGeom prst="rect">
            <a:avLst/>
          </a:prstGeom>
        </p:spPr>
      </p:pic>
      <p:pic>
        <p:nvPicPr>
          <p:cNvPr id="8" name="Picture 7">
            <a:extLst>
              <a:ext uri="{FF2B5EF4-FFF2-40B4-BE49-F238E27FC236}">
                <a16:creationId xmlns:a16="http://schemas.microsoft.com/office/drawing/2014/main" id="{00A9A107-CE13-330C-0F45-4FA41FAD1975}"/>
              </a:ext>
            </a:extLst>
          </p:cNvPr>
          <p:cNvPicPr>
            <a:picLocks noChangeAspect="1"/>
          </p:cNvPicPr>
          <p:nvPr/>
        </p:nvPicPr>
        <p:blipFill>
          <a:blip r:embed="rId4"/>
          <a:stretch>
            <a:fillRect/>
          </a:stretch>
        </p:blipFill>
        <p:spPr>
          <a:xfrm>
            <a:off x="6115493" y="836428"/>
            <a:ext cx="3658111" cy="3448531"/>
          </a:xfrm>
          <a:prstGeom prst="rect">
            <a:avLst/>
          </a:prstGeom>
        </p:spPr>
      </p:pic>
      <p:sp>
        <p:nvSpPr>
          <p:cNvPr id="9" name="TextBox 8">
            <a:extLst>
              <a:ext uri="{FF2B5EF4-FFF2-40B4-BE49-F238E27FC236}">
                <a16:creationId xmlns:a16="http://schemas.microsoft.com/office/drawing/2014/main" id="{7413C042-E2FC-B5E6-0695-73B1C5A1AD3F}"/>
              </a:ext>
            </a:extLst>
          </p:cNvPr>
          <p:cNvSpPr txBox="1"/>
          <p:nvPr/>
        </p:nvSpPr>
        <p:spPr>
          <a:xfrm>
            <a:off x="9906000" y="762000"/>
            <a:ext cx="20574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I am running a finer tuning</a:t>
            </a:r>
          </a:p>
        </p:txBody>
      </p:sp>
      <p:pic>
        <p:nvPicPr>
          <p:cNvPr id="11" name="Picture 10">
            <a:extLst>
              <a:ext uri="{FF2B5EF4-FFF2-40B4-BE49-F238E27FC236}">
                <a16:creationId xmlns:a16="http://schemas.microsoft.com/office/drawing/2014/main" id="{66723E8E-1B85-314E-3AA4-F61ECFB4F891}"/>
              </a:ext>
            </a:extLst>
          </p:cNvPr>
          <p:cNvPicPr>
            <a:picLocks noChangeAspect="1"/>
          </p:cNvPicPr>
          <p:nvPr/>
        </p:nvPicPr>
        <p:blipFill>
          <a:blip r:embed="rId5"/>
          <a:stretch>
            <a:fillRect/>
          </a:stretch>
        </p:blipFill>
        <p:spPr>
          <a:xfrm>
            <a:off x="19493" y="4087719"/>
            <a:ext cx="12192000" cy="2723900"/>
          </a:xfrm>
          <a:prstGeom prst="rect">
            <a:avLst/>
          </a:prstGeom>
        </p:spPr>
      </p:pic>
    </p:spTree>
    <p:extLst>
      <p:ext uri="{BB962C8B-B14F-4D97-AF65-F5344CB8AC3E}">
        <p14:creationId xmlns:p14="http://schemas.microsoft.com/office/powerpoint/2010/main" val="6603448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FB1EF-AE67-89AB-9CD6-028D87B1B8F0}"/>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32657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558F0-2CF6-3473-5C1C-B1CD3ABEEE14}"/>
              </a:ext>
            </a:extLst>
          </p:cNvPr>
          <p:cNvSpPr>
            <a:spLocks noGrp="1"/>
          </p:cNvSpPr>
          <p:nvPr>
            <p:ph type="title"/>
          </p:nvPr>
        </p:nvSpPr>
        <p:spPr/>
        <p:txBody>
          <a:bodyPr/>
          <a:lstStyle/>
          <a:p>
            <a:r>
              <a:rPr lang="en-US" dirty="0"/>
              <a:t>Mesh density comparison</a:t>
            </a:r>
          </a:p>
        </p:txBody>
      </p:sp>
      <p:pic>
        <p:nvPicPr>
          <p:cNvPr id="4" name="Picture 3">
            <a:extLst>
              <a:ext uri="{FF2B5EF4-FFF2-40B4-BE49-F238E27FC236}">
                <a16:creationId xmlns:a16="http://schemas.microsoft.com/office/drawing/2014/main" id="{1E83E022-68E3-B179-F075-BD803B410A7A}"/>
              </a:ext>
            </a:extLst>
          </p:cNvPr>
          <p:cNvPicPr>
            <a:picLocks noChangeAspect="1"/>
          </p:cNvPicPr>
          <p:nvPr/>
        </p:nvPicPr>
        <p:blipFill>
          <a:blip r:embed="rId2"/>
          <a:stretch>
            <a:fillRect/>
          </a:stretch>
        </p:blipFill>
        <p:spPr>
          <a:xfrm>
            <a:off x="4091175" y="3517856"/>
            <a:ext cx="8077787" cy="2971799"/>
          </a:xfrm>
          <a:prstGeom prst="rect">
            <a:avLst/>
          </a:prstGeom>
        </p:spPr>
      </p:pic>
      <p:pic>
        <p:nvPicPr>
          <p:cNvPr id="6" name="Picture 5">
            <a:extLst>
              <a:ext uri="{FF2B5EF4-FFF2-40B4-BE49-F238E27FC236}">
                <a16:creationId xmlns:a16="http://schemas.microsoft.com/office/drawing/2014/main" id="{5AA78619-8745-2134-D041-4572AE673245}"/>
              </a:ext>
            </a:extLst>
          </p:cNvPr>
          <p:cNvPicPr>
            <a:picLocks noChangeAspect="1"/>
          </p:cNvPicPr>
          <p:nvPr/>
        </p:nvPicPr>
        <p:blipFill>
          <a:blip r:embed="rId3"/>
          <a:stretch>
            <a:fillRect/>
          </a:stretch>
        </p:blipFill>
        <p:spPr>
          <a:xfrm>
            <a:off x="4031068" y="533400"/>
            <a:ext cx="8137894" cy="2971800"/>
          </a:xfrm>
          <a:prstGeom prst="rect">
            <a:avLst/>
          </a:prstGeom>
        </p:spPr>
      </p:pic>
      <p:pic>
        <p:nvPicPr>
          <p:cNvPr id="8" name="Picture 7">
            <a:extLst>
              <a:ext uri="{FF2B5EF4-FFF2-40B4-BE49-F238E27FC236}">
                <a16:creationId xmlns:a16="http://schemas.microsoft.com/office/drawing/2014/main" id="{8DC8E4F9-0908-C298-5F02-B671B2292FA6}"/>
              </a:ext>
            </a:extLst>
          </p:cNvPr>
          <p:cNvPicPr>
            <a:picLocks noChangeAspect="1"/>
          </p:cNvPicPr>
          <p:nvPr/>
        </p:nvPicPr>
        <p:blipFill>
          <a:blip r:embed="rId4"/>
          <a:stretch>
            <a:fillRect/>
          </a:stretch>
        </p:blipFill>
        <p:spPr>
          <a:xfrm>
            <a:off x="214423" y="3732028"/>
            <a:ext cx="3946576" cy="1995627"/>
          </a:xfrm>
          <a:prstGeom prst="rect">
            <a:avLst/>
          </a:prstGeom>
        </p:spPr>
      </p:pic>
      <p:pic>
        <p:nvPicPr>
          <p:cNvPr id="10" name="Picture 9">
            <a:extLst>
              <a:ext uri="{FF2B5EF4-FFF2-40B4-BE49-F238E27FC236}">
                <a16:creationId xmlns:a16="http://schemas.microsoft.com/office/drawing/2014/main" id="{AA759085-34C2-F8C5-FFD6-51B86C5DF9DB}"/>
              </a:ext>
            </a:extLst>
          </p:cNvPr>
          <p:cNvPicPr>
            <a:picLocks noChangeAspect="1"/>
          </p:cNvPicPr>
          <p:nvPr/>
        </p:nvPicPr>
        <p:blipFill>
          <a:blip r:embed="rId5"/>
          <a:stretch>
            <a:fillRect/>
          </a:stretch>
        </p:blipFill>
        <p:spPr>
          <a:xfrm>
            <a:off x="207335" y="1139782"/>
            <a:ext cx="3889688" cy="1909990"/>
          </a:xfrm>
          <a:prstGeom prst="rect">
            <a:avLst/>
          </a:prstGeom>
        </p:spPr>
      </p:pic>
      <p:sp>
        <p:nvSpPr>
          <p:cNvPr id="11" name="TextBox 10">
            <a:extLst>
              <a:ext uri="{FF2B5EF4-FFF2-40B4-BE49-F238E27FC236}">
                <a16:creationId xmlns:a16="http://schemas.microsoft.com/office/drawing/2014/main" id="{DFC207F3-E318-6FE2-EAB2-AEE5D2C6D793}"/>
              </a:ext>
            </a:extLst>
          </p:cNvPr>
          <p:cNvSpPr txBox="1"/>
          <p:nvPr/>
        </p:nvSpPr>
        <p:spPr>
          <a:xfrm>
            <a:off x="152400" y="684354"/>
            <a:ext cx="3878668" cy="369332"/>
          </a:xfrm>
          <a:prstGeom prst="rect">
            <a:avLst/>
          </a:prstGeom>
          <a:noFill/>
        </p:spPr>
        <p:txBody>
          <a:bodyPr wrap="square" rtlCol="0">
            <a:spAutoFit/>
          </a:bodyPr>
          <a:lstStyle/>
          <a:p>
            <a:r>
              <a:rPr lang="en-US" dirty="0"/>
              <a:t>Low density: 8 cells per wavelength</a:t>
            </a:r>
          </a:p>
        </p:txBody>
      </p:sp>
      <p:sp>
        <p:nvSpPr>
          <p:cNvPr id="12" name="TextBox 11">
            <a:extLst>
              <a:ext uri="{FF2B5EF4-FFF2-40B4-BE49-F238E27FC236}">
                <a16:creationId xmlns:a16="http://schemas.microsoft.com/office/drawing/2014/main" id="{8E85AA84-062A-6690-BECA-B5D049A67294}"/>
              </a:ext>
            </a:extLst>
          </p:cNvPr>
          <p:cNvSpPr txBox="1"/>
          <p:nvPr/>
        </p:nvSpPr>
        <p:spPr>
          <a:xfrm>
            <a:off x="129363" y="3276600"/>
            <a:ext cx="3878668" cy="369332"/>
          </a:xfrm>
          <a:prstGeom prst="rect">
            <a:avLst/>
          </a:prstGeom>
          <a:noFill/>
        </p:spPr>
        <p:txBody>
          <a:bodyPr wrap="square" rtlCol="0">
            <a:spAutoFit/>
          </a:bodyPr>
          <a:lstStyle/>
          <a:p>
            <a:r>
              <a:rPr lang="en-US" dirty="0"/>
              <a:t>High density: 10 cells per wavelength</a:t>
            </a:r>
          </a:p>
        </p:txBody>
      </p:sp>
      <p:sp>
        <p:nvSpPr>
          <p:cNvPr id="13" name="TextBox 12">
            <a:extLst>
              <a:ext uri="{FF2B5EF4-FFF2-40B4-BE49-F238E27FC236}">
                <a16:creationId xmlns:a16="http://schemas.microsoft.com/office/drawing/2014/main" id="{84939382-258A-60E7-73E5-08E71DAD11FF}"/>
              </a:ext>
            </a:extLst>
          </p:cNvPr>
          <p:cNvSpPr txBox="1"/>
          <p:nvPr/>
        </p:nvSpPr>
        <p:spPr>
          <a:xfrm>
            <a:off x="214423" y="5943600"/>
            <a:ext cx="3876752" cy="830997"/>
          </a:xfrm>
          <a:prstGeom prst="rect">
            <a:avLst/>
          </a:prstGeom>
          <a:noFill/>
        </p:spPr>
        <p:txBody>
          <a:bodyPr wrap="square" rtlCol="0">
            <a:spAutoFit/>
          </a:bodyPr>
          <a:lstStyle/>
          <a:p>
            <a:pPr algn="ctr"/>
            <a:r>
              <a:rPr lang="en-US" sz="2400" b="1" dirty="0">
                <a:solidFill>
                  <a:srgbClr val="0070C0"/>
                </a:solidFill>
              </a:rPr>
              <a:t>There is no noticeable difference</a:t>
            </a:r>
          </a:p>
        </p:txBody>
      </p:sp>
    </p:spTree>
    <p:extLst>
      <p:ext uri="{BB962C8B-B14F-4D97-AF65-F5344CB8AC3E}">
        <p14:creationId xmlns:p14="http://schemas.microsoft.com/office/powerpoint/2010/main" val="3946042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7F063-4DF9-2C33-107D-07ED135AA8A3}"/>
              </a:ext>
            </a:extLst>
          </p:cNvPr>
          <p:cNvSpPr>
            <a:spLocks noGrp="1"/>
          </p:cNvSpPr>
          <p:nvPr>
            <p:ph type="title"/>
          </p:nvPr>
        </p:nvSpPr>
        <p:spPr/>
        <p:txBody>
          <a:bodyPr/>
          <a:lstStyle/>
          <a:p>
            <a:r>
              <a:rPr lang="en-US" dirty="0" err="1"/>
              <a:t>teethWidth</a:t>
            </a:r>
            <a:r>
              <a:rPr lang="en-US" dirty="0"/>
              <a:t> variation</a:t>
            </a:r>
          </a:p>
        </p:txBody>
      </p:sp>
      <p:pic>
        <p:nvPicPr>
          <p:cNvPr id="4" name="Picture 3">
            <a:extLst>
              <a:ext uri="{FF2B5EF4-FFF2-40B4-BE49-F238E27FC236}">
                <a16:creationId xmlns:a16="http://schemas.microsoft.com/office/drawing/2014/main" id="{7CBCB11D-935B-1AEC-FAEF-AD79399AE5D2}"/>
              </a:ext>
            </a:extLst>
          </p:cNvPr>
          <p:cNvPicPr>
            <a:picLocks noChangeAspect="1"/>
          </p:cNvPicPr>
          <p:nvPr/>
        </p:nvPicPr>
        <p:blipFill>
          <a:blip r:embed="rId2"/>
          <a:stretch>
            <a:fillRect/>
          </a:stretch>
        </p:blipFill>
        <p:spPr>
          <a:xfrm>
            <a:off x="0" y="2827513"/>
            <a:ext cx="12192000" cy="4019854"/>
          </a:xfrm>
          <a:prstGeom prst="rect">
            <a:avLst/>
          </a:prstGeom>
        </p:spPr>
      </p:pic>
      <p:pic>
        <p:nvPicPr>
          <p:cNvPr id="6" name="Picture 5">
            <a:extLst>
              <a:ext uri="{FF2B5EF4-FFF2-40B4-BE49-F238E27FC236}">
                <a16:creationId xmlns:a16="http://schemas.microsoft.com/office/drawing/2014/main" id="{870C26DC-7950-C0E8-A7D8-E754B62CF2EB}"/>
              </a:ext>
            </a:extLst>
          </p:cNvPr>
          <p:cNvPicPr>
            <a:picLocks noChangeAspect="1"/>
          </p:cNvPicPr>
          <p:nvPr/>
        </p:nvPicPr>
        <p:blipFill>
          <a:blip r:embed="rId3"/>
          <a:stretch>
            <a:fillRect/>
          </a:stretch>
        </p:blipFill>
        <p:spPr>
          <a:xfrm>
            <a:off x="152400" y="642880"/>
            <a:ext cx="3219899" cy="2200582"/>
          </a:xfrm>
          <a:prstGeom prst="rect">
            <a:avLst/>
          </a:prstGeom>
        </p:spPr>
      </p:pic>
      <p:sp>
        <p:nvSpPr>
          <p:cNvPr id="7" name="TextBox 6">
            <a:extLst>
              <a:ext uri="{FF2B5EF4-FFF2-40B4-BE49-F238E27FC236}">
                <a16:creationId xmlns:a16="http://schemas.microsoft.com/office/drawing/2014/main" id="{9EE7C102-34A1-06B5-FC09-43CEF2AE9916}"/>
              </a:ext>
            </a:extLst>
          </p:cNvPr>
          <p:cNvSpPr txBox="1"/>
          <p:nvPr/>
        </p:nvSpPr>
        <p:spPr>
          <a:xfrm>
            <a:off x="3657600" y="609600"/>
            <a:ext cx="75438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Varying </a:t>
            </a:r>
            <a:r>
              <a:rPr lang="en-US" dirty="0" err="1"/>
              <a:t>teethWidth</a:t>
            </a:r>
            <a:r>
              <a:rPr lang="en-US" dirty="0"/>
              <a:t> does not change it at all</a:t>
            </a:r>
          </a:p>
        </p:txBody>
      </p:sp>
    </p:spTree>
    <p:extLst>
      <p:ext uri="{BB962C8B-B14F-4D97-AF65-F5344CB8AC3E}">
        <p14:creationId xmlns:p14="http://schemas.microsoft.com/office/powerpoint/2010/main" val="609347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C7A28-7DE4-19E0-5431-8F5CA4ECC77A}"/>
              </a:ext>
            </a:extLst>
          </p:cNvPr>
          <p:cNvSpPr>
            <a:spLocks noGrp="1"/>
          </p:cNvSpPr>
          <p:nvPr>
            <p:ph type="title"/>
          </p:nvPr>
        </p:nvSpPr>
        <p:spPr/>
        <p:txBody>
          <a:bodyPr/>
          <a:lstStyle/>
          <a:p>
            <a:r>
              <a:rPr lang="en-US" dirty="0"/>
              <a:t>Course correction</a:t>
            </a:r>
          </a:p>
        </p:txBody>
      </p:sp>
      <p:sp>
        <p:nvSpPr>
          <p:cNvPr id="3" name="TextBox 2">
            <a:extLst>
              <a:ext uri="{FF2B5EF4-FFF2-40B4-BE49-F238E27FC236}">
                <a16:creationId xmlns:a16="http://schemas.microsoft.com/office/drawing/2014/main" id="{684C610A-381E-3976-D024-49589C42075E}"/>
              </a:ext>
            </a:extLst>
          </p:cNvPr>
          <p:cNvSpPr txBox="1"/>
          <p:nvPr/>
        </p:nvSpPr>
        <p:spPr>
          <a:xfrm>
            <a:off x="228600" y="1047307"/>
            <a:ext cx="11201400" cy="4524315"/>
          </a:xfrm>
          <a:prstGeom prst="rect">
            <a:avLst/>
          </a:prstGeom>
          <a:noFill/>
        </p:spPr>
        <p:txBody>
          <a:bodyPr wrap="square" rtlCol="0">
            <a:spAutoFit/>
          </a:bodyPr>
          <a:lstStyle/>
          <a:p>
            <a:r>
              <a:rPr lang="en-US" dirty="0"/>
              <a:t>The previous approaches were informative. Now is the time to start engineering the dispersion diagram to get an SIP</a:t>
            </a:r>
          </a:p>
          <a:p>
            <a:endParaRPr lang="en-US" dirty="0"/>
          </a:p>
          <a:p>
            <a:pPr marL="285750" indent="-285750">
              <a:buFont typeface="Arial" panose="020B0604020202020204" pitchFamily="34" charset="0"/>
              <a:buChar char="•"/>
            </a:pPr>
            <a:r>
              <a:rPr lang="en-US" dirty="0"/>
              <a:t>To get mode coupling, increase </a:t>
            </a:r>
            <a:r>
              <a:rPr lang="en-US" dirty="0" err="1"/>
              <a:t>teethWidth</a:t>
            </a:r>
            <a:r>
              <a:rPr lang="en-US" dirty="0"/>
              <a:t> to </a:t>
            </a:r>
            <a:r>
              <a:rPr lang="en-US" b="1" dirty="0"/>
              <a:t>get a mode to reside in the teeth</a:t>
            </a:r>
          </a:p>
          <a:p>
            <a:pPr marL="285750" indent="-285750">
              <a:buFont typeface="Arial" panose="020B0604020202020204" pitchFamily="34" charset="0"/>
              <a:buChar char="•"/>
            </a:pPr>
            <a:r>
              <a:rPr lang="en-US" dirty="0"/>
              <a:t>We must show the polarization of each mode in the dispersion diagram. We can check whether the modes coalesce if the polarization changes from one branch to the other after the crossing</a:t>
            </a:r>
          </a:p>
          <a:p>
            <a:pPr marL="285750" indent="-285750">
              <a:buFont typeface="Arial" panose="020B0604020202020204" pitchFamily="34" charset="0"/>
              <a:buChar char="•"/>
            </a:pPr>
            <a:r>
              <a:rPr lang="en-US" dirty="0"/>
              <a:t>Look at the 4</a:t>
            </a:r>
            <a:r>
              <a:rPr lang="en-US" baseline="30000" dirty="0"/>
              <a:t>th</a:t>
            </a:r>
            <a:r>
              <a:rPr lang="en-US" dirty="0"/>
              <a:t> mode as well</a:t>
            </a:r>
          </a:p>
          <a:p>
            <a:pPr marL="285750" indent="-285750">
              <a:buFont typeface="Arial" panose="020B0604020202020204" pitchFamily="34" charset="0"/>
              <a:buChar char="•"/>
            </a:pPr>
            <a:r>
              <a:rPr lang="en-US" b="1" dirty="0"/>
              <a:t>The 3</a:t>
            </a:r>
            <a:r>
              <a:rPr lang="en-US" b="1" baseline="30000" dirty="0"/>
              <a:t>rd</a:t>
            </a:r>
            <a:r>
              <a:rPr lang="en-US" b="1" dirty="0"/>
              <a:t> mode seems to have the beginning of an SIP</a:t>
            </a:r>
          </a:p>
          <a:p>
            <a:pPr marL="285750" indent="-285750">
              <a:buFont typeface="Arial" panose="020B0604020202020204" pitchFamily="34" charset="0"/>
              <a:buChar char="•"/>
            </a:pPr>
            <a:r>
              <a:rPr lang="en-US" dirty="0"/>
              <a:t>We need:</a:t>
            </a:r>
          </a:p>
          <a:p>
            <a:pPr marL="742950" lvl="1" indent="-285750">
              <a:buFont typeface="Arial" panose="020B0604020202020204" pitchFamily="34" charset="0"/>
              <a:buChar char="•"/>
            </a:pPr>
            <a:r>
              <a:rPr lang="en-US" dirty="0"/>
              <a:t>A denser mesh</a:t>
            </a:r>
          </a:p>
          <a:p>
            <a:pPr marL="742950" lvl="1" indent="-285750">
              <a:buFont typeface="Arial" panose="020B0604020202020204" pitchFamily="34" charset="0"/>
              <a:buChar char="•"/>
            </a:pPr>
            <a:r>
              <a:rPr lang="en-US" dirty="0"/>
              <a:t>A denser </a:t>
            </a:r>
            <a:r>
              <a:rPr lang="en-US" dirty="0" err="1"/>
              <a:t>Phase_Z_vec</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Initial values:</a:t>
            </a:r>
          </a:p>
          <a:p>
            <a:pPr marL="742950" lvl="1" indent="-285750">
              <a:buFont typeface="Arial" panose="020B0604020202020204" pitchFamily="34" charset="0"/>
              <a:buChar char="•"/>
            </a:pPr>
            <a:r>
              <a:rPr lang="en-US" dirty="0" err="1"/>
              <a:t>teethThickness</a:t>
            </a:r>
            <a:r>
              <a:rPr lang="en-US" dirty="0"/>
              <a:t> = period/2</a:t>
            </a:r>
          </a:p>
          <a:p>
            <a:pPr marL="742950" lvl="1" indent="-285750">
              <a:buFont typeface="Arial" panose="020B0604020202020204" pitchFamily="34" charset="0"/>
              <a:buChar char="•"/>
            </a:pPr>
            <a:r>
              <a:rPr lang="en-US" dirty="0" err="1"/>
              <a:t>teethShift</a:t>
            </a:r>
            <a:r>
              <a:rPr lang="en-US" dirty="0"/>
              <a:t> = period/2</a:t>
            </a:r>
          </a:p>
          <a:p>
            <a:pPr marL="742950" lvl="1" indent="-285750">
              <a:buFont typeface="Arial" panose="020B0604020202020204" pitchFamily="34" charset="0"/>
              <a:buChar char="•"/>
            </a:pPr>
            <a:r>
              <a:rPr lang="en-US" dirty="0" err="1"/>
              <a:t>teethWidth</a:t>
            </a:r>
            <a:r>
              <a:rPr lang="en-US" dirty="0"/>
              <a:t> = [0, 50, 100, 150] -&gt; How are the modes perturbed as you vary the width?</a:t>
            </a:r>
          </a:p>
          <a:p>
            <a:pPr marL="285750" indent="-285750">
              <a:buFont typeface="Arial" panose="020B0604020202020204" pitchFamily="34" charset="0"/>
              <a:buChar char="•"/>
            </a:pPr>
            <a:r>
              <a:rPr lang="en-US" dirty="0"/>
              <a:t>Parameters to adjust: </a:t>
            </a:r>
            <a:r>
              <a:rPr lang="en-US" dirty="0" err="1"/>
              <a:t>teethShift</a:t>
            </a:r>
            <a:r>
              <a:rPr lang="en-US" dirty="0"/>
              <a:t>, </a:t>
            </a:r>
            <a:r>
              <a:rPr lang="en-US" dirty="0" err="1"/>
              <a:t>teethWidth</a:t>
            </a:r>
            <a:endParaRPr lang="en-US" dirty="0"/>
          </a:p>
        </p:txBody>
      </p:sp>
    </p:spTree>
    <p:extLst>
      <p:ext uri="{BB962C8B-B14F-4D97-AF65-F5344CB8AC3E}">
        <p14:creationId xmlns:p14="http://schemas.microsoft.com/office/powerpoint/2010/main" val="21921120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489EA04-36AA-ED76-AD07-FA336512B0A4}"/>
              </a:ext>
            </a:extLst>
          </p:cNvPr>
          <p:cNvPicPr>
            <a:picLocks noChangeAspect="1"/>
          </p:cNvPicPr>
          <p:nvPr/>
        </p:nvPicPr>
        <p:blipFill>
          <a:blip r:embed="rId2"/>
          <a:stretch>
            <a:fillRect/>
          </a:stretch>
        </p:blipFill>
        <p:spPr>
          <a:xfrm>
            <a:off x="-8111" y="2834551"/>
            <a:ext cx="12192000" cy="4066612"/>
          </a:xfrm>
          <a:prstGeom prst="rect">
            <a:avLst/>
          </a:prstGeom>
        </p:spPr>
      </p:pic>
      <p:sp>
        <p:nvSpPr>
          <p:cNvPr id="2" name="Title 1">
            <a:extLst>
              <a:ext uri="{FF2B5EF4-FFF2-40B4-BE49-F238E27FC236}">
                <a16:creationId xmlns:a16="http://schemas.microsoft.com/office/drawing/2014/main" id="{7DAB88B5-E323-D754-31DA-4D97FB3E17CE}"/>
              </a:ext>
            </a:extLst>
          </p:cNvPr>
          <p:cNvSpPr>
            <a:spLocks noGrp="1"/>
          </p:cNvSpPr>
          <p:nvPr>
            <p:ph type="title"/>
          </p:nvPr>
        </p:nvSpPr>
        <p:spPr/>
        <p:txBody>
          <a:bodyPr/>
          <a:lstStyle/>
          <a:p>
            <a:r>
              <a:rPr lang="en-US" dirty="0"/>
              <a:t>Period variation (includes </a:t>
            </a:r>
            <a:r>
              <a:rPr lang="en-US" dirty="0" err="1"/>
              <a:t>teethShift</a:t>
            </a:r>
            <a:r>
              <a:rPr lang="en-US" dirty="0"/>
              <a:t>)</a:t>
            </a:r>
          </a:p>
        </p:txBody>
      </p:sp>
      <p:pic>
        <p:nvPicPr>
          <p:cNvPr id="6" name="Picture 5">
            <a:extLst>
              <a:ext uri="{FF2B5EF4-FFF2-40B4-BE49-F238E27FC236}">
                <a16:creationId xmlns:a16="http://schemas.microsoft.com/office/drawing/2014/main" id="{5AD5DF7F-A09F-C534-EA2B-C8CC4620F551}"/>
              </a:ext>
            </a:extLst>
          </p:cNvPr>
          <p:cNvPicPr>
            <a:picLocks noChangeAspect="1"/>
          </p:cNvPicPr>
          <p:nvPr/>
        </p:nvPicPr>
        <p:blipFill>
          <a:blip r:embed="rId3"/>
          <a:stretch>
            <a:fillRect/>
          </a:stretch>
        </p:blipFill>
        <p:spPr>
          <a:xfrm>
            <a:off x="217967" y="645042"/>
            <a:ext cx="3200847" cy="2219635"/>
          </a:xfrm>
          <a:prstGeom prst="rect">
            <a:avLst/>
          </a:prstGeom>
        </p:spPr>
      </p:pic>
      <p:pic>
        <p:nvPicPr>
          <p:cNvPr id="8" name="Picture 7">
            <a:extLst>
              <a:ext uri="{FF2B5EF4-FFF2-40B4-BE49-F238E27FC236}">
                <a16:creationId xmlns:a16="http://schemas.microsoft.com/office/drawing/2014/main" id="{9B7601D1-9BBB-A6D4-4F05-3D3AED96C21A}"/>
              </a:ext>
            </a:extLst>
          </p:cNvPr>
          <p:cNvPicPr>
            <a:picLocks noChangeAspect="1"/>
          </p:cNvPicPr>
          <p:nvPr/>
        </p:nvPicPr>
        <p:blipFill>
          <a:blip r:embed="rId4"/>
          <a:stretch>
            <a:fillRect/>
          </a:stretch>
        </p:blipFill>
        <p:spPr>
          <a:xfrm>
            <a:off x="3923997" y="1676399"/>
            <a:ext cx="3704008" cy="1129073"/>
          </a:xfrm>
          <a:prstGeom prst="rect">
            <a:avLst/>
          </a:prstGeom>
        </p:spPr>
      </p:pic>
      <p:pic>
        <p:nvPicPr>
          <p:cNvPr id="10" name="Picture 9">
            <a:extLst>
              <a:ext uri="{FF2B5EF4-FFF2-40B4-BE49-F238E27FC236}">
                <a16:creationId xmlns:a16="http://schemas.microsoft.com/office/drawing/2014/main" id="{4EE44E88-8C61-94B4-4E9B-F2A615B1A396}"/>
              </a:ext>
            </a:extLst>
          </p:cNvPr>
          <p:cNvPicPr>
            <a:picLocks noChangeAspect="1"/>
          </p:cNvPicPr>
          <p:nvPr/>
        </p:nvPicPr>
        <p:blipFill>
          <a:blip r:embed="rId5"/>
          <a:stretch>
            <a:fillRect/>
          </a:stretch>
        </p:blipFill>
        <p:spPr>
          <a:xfrm>
            <a:off x="8106607" y="986610"/>
            <a:ext cx="3553321" cy="1810003"/>
          </a:xfrm>
          <a:prstGeom prst="rect">
            <a:avLst/>
          </a:prstGeom>
        </p:spPr>
      </p:pic>
      <p:sp>
        <p:nvSpPr>
          <p:cNvPr id="11" name="TextBox 10">
            <a:extLst>
              <a:ext uri="{FF2B5EF4-FFF2-40B4-BE49-F238E27FC236}">
                <a16:creationId xmlns:a16="http://schemas.microsoft.com/office/drawing/2014/main" id="{6D48733F-4D0C-1085-0E3E-F0B91F114129}"/>
              </a:ext>
            </a:extLst>
          </p:cNvPr>
          <p:cNvSpPr txBox="1"/>
          <p:nvPr/>
        </p:nvSpPr>
        <p:spPr>
          <a:xfrm>
            <a:off x="3923996" y="1149108"/>
            <a:ext cx="3010203" cy="369332"/>
          </a:xfrm>
          <a:prstGeom prst="rect">
            <a:avLst/>
          </a:prstGeom>
          <a:noFill/>
        </p:spPr>
        <p:txBody>
          <a:bodyPr wrap="square" rtlCol="0">
            <a:spAutoFit/>
          </a:bodyPr>
          <a:lstStyle/>
          <a:p>
            <a:pPr marL="285750" indent="-285750">
              <a:buFont typeface="Arial" panose="020B0604020202020204" pitchFamily="34" charset="0"/>
              <a:buChar char="•"/>
            </a:pPr>
            <a:r>
              <a:rPr lang="en-US" dirty="0"/>
              <a:t>Mode 3</a:t>
            </a:r>
          </a:p>
        </p:txBody>
      </p:sp>
    </p:spTree>
    <p:extLst>
      <p:ext uri="{BB962C8B-B14F-4D97-AF65-F5344CB8AC3E}">
        <p14:creationId xmlns:p14="http://schemas.microsoft.com/office/powerpoint/2010/main" val="1606996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54B5B-5F39-836F-5921-EC04D9140F8D}"/>
              </a:ext>
            </a:extLst>
          </p:cNvPr>
          <p:cNvSpPr>
            <a:spLocks noGrp="1"/>
          </p:cNvSpPr>
          <p:nvPr>
            <p:ph type="title"/>
          </p:nvPr>
        </p:nvSpPr>
        <p:spPr/>
        <p:txBody>
          <a:bodyPr/>
          <a:lstStyle/>
          <a:p>
            <a:r>
              <a:rPr lang="en-US" dirty="0"/>
              <a:t>Period variation2</a:t>
            </a:r>
          </a:p>
        </p:txBody>
      </p:sp>
      <p:pic>
        <p:nvPicPr>
          <p:cNvPr id="4" name="Picture 3">
            <a:extLst>
              <a:ext uri="{FF2B5EF4-FFF2-40B4-BE49-F238E27FC236}">
                <a16:creationId xmlns:a16="http://schemas.microsoft.com/office/drawing/2014/main" id="{ADDABEF0-DA4E-C7B8-A47A-A19DFD531EB0}"/>
              </a:ext>
            </a:extLst>
          </p:cNvPr>
          <p:cNvPicPr>
            <a:picLocks noChangeAspect="1"/>
          </p:cNvPicPr>
          <p:nvPr/>
        </p:nvPicPr>
        <p:blipFill>
          <a:blip r:embed="rId2"/>
          <a:stretch>
            <a:fillRect/>
          </a:stretch>
        </p:blipFill>
        <p:spPr>
          <a:xfrm>
            <a:off x="2133600" y="888869"/>
            <a:ext cx="9817605" cy="2540131"/>
          </a:xfrm>
          <a:prstGeom prst="rect">
            <a:avLst/>
          </a:prstGeom>
        </p:spPr>
      </p:pic>
      <p:pic>
        <p:nvPicPr>
          <p:cNvPr id="6" name="Picture 5">
            <a:extLst>
              <a:ext uri="{FF2B5EF4-FFF2-40B4-BE49-F238E27FC236}">
                <a16:creationId xmlns:a16="http://schemas.microsoft.com/office/drawing/2014/main" id="{DAFF83B0-F690-0C9A-553A-E33841F7473D}"/>
              </a:ext>
            </a:extLst>
          </p:cNvPr>
          <p:cNvPicPr>
            <a:picLocks noChangeAspect="1"/>
          </p:cNvPicPr>
          <p:nvPr/>
        </p:nvPicPr>
        <p:blipFill>
          <a:blip r:embed="rId3"/>
          <a:stretch>
            <a:fillRect/>
          </a:stretch>
        </p:blipFill>
        <p:spPr>
          <a:xfrm>
            <a:off x="2176771" y="3404191"/>
            <a:ext cx="9785853" cy="2616334"/>
          </a:xfrm>
          <a:prstGeom prst="rect">
            <a:avLst/>
          </a:prstGeom>
        </p:spPr>
      </p:pic>
      <p:sp>
        <p:nvSpPr>
          <p:cNvPr id="7" name="TextBox 6">
            <a:extLst>
              <a:ext uri="{FF2B5EF4-FFF2-40B4-BE49-F238E27FC236}">
                <a16:creationId xmlns:a16="http://schemas.microsoft.com/office/drawing/2014/main" id="{89954B03-BC74-3E09-50DF-C855AB9C190F}"/>
              </a:ext>
            </a:extLst>
          </p:cNvPr>
          <p:cNvSpPr txBox="1"/>
          <p:nvPr/>
        </p:nvSpPr>
        <p:spPr>
          <a:xfrm>
            <a:off x="3429000" y="6172200"/>
            <a:ext cx="4572000" cy="584775"/>
          </a:xfrm>
          <a:prstGeom prst="rect">
            <a:avLst/>
          </a:prstGeom>
          <a:noFill/>
        </p:spPr>
        <p:txBody>
          <a:bodyPr wrap="square" rtlCol="0">
            <a:spAutoFit/>
          </a:bodyPr>
          <a:lstStyle/>
          <a:p>
            <a:pPr algn="ctr"/>
            <a:r>
              <a:rPr lang="en-US" sz="3200" b="1" dirty="0">
                <a:solidFill>
                  <a:srgbClr val="0070C0"/>
                </a:solidFill>
              </a:rPr>
              <a:t>Found an SIP!!!!</a:t>
            </a:r>
          </a:p>
        </p:txBody>
      </p:sp>
      <p:pic>
        <p:nvPicPr>
          <p:cNvPr id="9" name="Picture 8">
            <a:extLst>
              <a:ext uri="{FF2B5EF4-FFF2-40B4-BE49-F238E27FC236}">
                <a16:creationId xmlns:a16="http://schemas.microsoft.com/office/drawing/2014/main" id="{E7CDE269-BA27-F234-8B47-051634BC902F}"/>
              </a:ext>
            </a:extLst>
          </p:cNvPr>
          <p:cNvPicPr>
            <a:picLocks noChangeAspect="1"/>
          </p:cNvPicPr>
          <p:nvPr/>
        </p:nvPicPr>
        <p:blipFill>
          <a:blip r:embed="rId4"/>
          <a:stretch>
            <a:fillRect/>
          </a:stretch>
        </p:blipFill>
        <p:spPr>
          <a:xfrm>
            <a:off x="28353" y="873968"/>
            <a:ext cx="2387723" cy="2228965"/>
          </a:xfrm>
          <a:prstGeom prst="rect">
            <a:avLst/>
          </a:prstGeom>
        </p:spPr>
      </p:pic>
      <p:pic>
        <p:nvPicPr>
          <p:cNvPr id="11" name="Picture 10">
            <a:extLst>
              <a:ext uri="{FF2B5EF4-FFF2-40B4-BE49-F238E27FC236}">
                <a16:creationId xmlns:a16="http://schemas.microsoft.com/office/drawing/2014/main" id="{8F374DB2-CEF3-E748-31CC-95BB30F8C1FE}"/>
              </a:ext>
            </a:extLst>
          </p:cNvPr>
          <p:cNvPicPr>
            <a:picLocks noChangeAspect="1"/>
          </p:cNvPicPr>
          <p:nvPr/>
        </p:nvPicPr>
        <p:blipFill>
          <a:blip r:embed="rId5"/>
          <a:stretch>
            <a:fillRect/>
          </a:stretch>
        </p:blipFill>
        <p:spPr>
          <a:xfrm>
            <a:off x="51390" y="3367301"/>
            <a:ext cx="2006703" cy="1124008"/>
          </a:xfrm>
          <a:prstGeom prst="rect">
            <a:avLst/>
          </a:prstGeom>
        </p:spPr>
      </p:pic>
      <p:sp>
        <p:nvSpPr>
          <p:cNvPr id="12" name="TextBox 11">
            <a:extLst>
              <a:ext uri="{FF2B5EF4-FFF2-40B4-BE49-F238E27FC236}">
                <a16:creationId xmlns:a16="http://schemas.microsoft.com/office/drawing/2014/main" id="{04ACC267-D180-9697-8AD0-E81616561CCE}"/>
              </a:ext>
            </a:extLst>
          </p:cNvPr>
          <p:cNvSpPr txBox="1"/>
          <p:nvPr/>
        </p:nvSpPr>
        <p:spPr>
          <a:xfrm>
            <a:off x="228600" y="4712358"/>
            <a:ext cx="1829493"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Too small teeth, can’t scale everything to get the SIP at 193 THz</a:t>
            </a:r>
          </a:p>
        </p:txBody>
      </p:sp>
    </p:spTree>
    <p:extLst>
      <p:ext uri="{BB962C8B-B14F-4D97-AF65-F5344CB8AC3E}">
        <p14:creationId xmlns:p14="http://schemas.microsoft.com/office/powerpoint/2010/main" val="4213058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F7F6F-760C-96DF-79E1-F0FDB55496CF}"/>
              </a:ext>
            </a:extLst>
          </p:cNvPr>
          <p:cNvSpPr>
            <a:spLocks noGrp="1"/>
          </p:cNvSpPr>
          <p:nvPr>
            <p:ph type="title"/>
          </p:nvPr>
        </p:nvSpPr>
        <p:spPr/>
        <p:txBody>
          <a:bodyPr/>
          <a:lstStyle/>
          <a:p>
            <a:r>
              <a:rPr lang="en-US" dirty="0"/>
              <a:t>Period variation</a:t>
            </a:r>
          </a:p>
        </p:txBody>
      </p:sp>
      <p:sp>
        <p:nvSpPr>
          <p:cNvPr id="3" name="TextBox 2">
            <a:extLst>
              <a:ext uri="{FF2B5EF4-FFF2-40B4-BE49-F238E27FC236}">
                <a16:creationId xmlns:a16="http://schemas.microsoft.com/office/drawing/2014/main" id="{FBC54439-64BC-9AE1-FC11-013DDC6DDBCF}"/>
              </a:ext>
            </a:extLst>
          </p:cNvPr>
          <p:cNvSpPr txBox="1"/>
          <p:nvPr/>
        </p:nvSpPr>
        <p:spPr>
          <a:xfrm>
            <a:off x="228600" y="838200"/>
            <a:ext cx="113538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Yes, but the dispersion diagram curves do not change too much when you change the </a:t>
            </a:r>
            <a:r>
              <a:rPr lang="en-US" dirty="0" err="1"/>
              <a:t>teethThickness</a:t>
            </a:r>
            <a:endParaRPr lang="en-US" dirty="0"/>
          </a:p>
        </p:txBody>
      </p:sp>
    </p:spTree>
    <p:extLst>
      <p:ext uri="{BB962C8B-B14F-4D97-AF65-F5344CB8AC3E}">
        <p14:creationId xmlns:p14="http://schemas.microsoft.com/office/powerpoint/2010/main" val="36360522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07385-8BD4-9CBD-3771-E0ADDC060631}"/>
              </a:ext>
            </a:extLst>
          </p:cNvPr>
          <p:cNvSpPr>
            <a:spLocks noGrp="1"/>
          </p:cNvSpPr>
          <p:nvPr>
            <p:ph type="title"/>
          </p:nvPr>
        </p:nvSpPr>
        <p:spPr/>
        <p:txBody>
          <a:bodyPr/>
          <a:lstStyle/>
          <a:p>
            <a:r>
              <a:rPr lang="en-US" dirty="0"/>
              <a:t>More period variation</a:t>
            </a:r>
          </a:p>
        </p:txBody>
      </p:sp>
      <p:pic>
        <p:nvPicPr>
          <p:cNvPr id="4" name="Picture 3">
            <a:extLst>
              <a:ext uri="{FF2B5EF4-FFF2-40B4-BE49-F238E27FC236}">
                <a16:creationId xmlns:a16="http://schemas.microsoft.com/office/drawing/2014/main" id="{50BC3333-52E8-E6F0-DD8F-8A7B8C3B2AFE}"/>
              </a:ext>
            </a:extLst>
          </p:cNvPr>
          <p:cNvPicPr>
            <a:picLocks noChangeAspect="1"/>
          </p:cNvPicPr>
          <p:nvPr/>
        </p:nvPicPr>
        <p:blipFill>
          <a:blip r:embed="rId2"/>
          <a:stretch>
            <a:fillRect/>
          </a:stretch>
        </p:blipFill>
        <p:spPr>
          <a:xfrm>
            <a:off x="2286000" y="609600"/>
            <a:ext cx="9741401" cy="2927500"/>
          </a:xfrm>
          <a:prstGeom prst="rect">
            <a:avLst/>
          </a:prstGeom>
        </p:spPr>
      </p:pic>
      <p:pic>
        <p:nvPicPr>
          <p:cNvPr id="6" name="Picture 5">
            <a:extLst>
              <a:ext uri="{FF2B5EF4-FFF2-40B4-BE49-F238E27FC236}">
                <a16:creationId xmlns:a16="http://schemas.microsoft.com/office/drawing/2014/main" id="{45AE794D-E891-9287-F9C9-13E35D33808F}"/>
              </a:ext>
            </a:extLst>
          </p:cNvPr>
          <p:cNvPicPr>
            <a:picLocks noChangeAspect="1"/>
          </p:cNvPicPr>
          <p:nvPr/>
        </p:nvPicPr>
        <p:blipFill>
          <a:blip r:embed="rId3"/>
          <a:stretch>
            <a:fillRect/>
          </a:stretch>
        </p:blipFill>
        <p:spPr>
          <a:xfrm>
            <a:off x="0" y="762000"/>
            <a:ext cx="2406774" cy="2209914"/>
          </a:xfrm>
          <a:prstGeom prst="rect">
            <a:avLst/>
          </a:prstGeom>
        </p:spPr>
      </p:pic>
    </p:spTree>
    <p:extLst>
      <p:ext uri="{BB962C8B-B14F-4D97-AF65-F5344CB8AC3E}">
        <p14:creationId xmlns:p14="http://schemas.microsoft.com/office/powerpoint/2010/main" val="16547173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B3730-63F0-5442-1FA6-84B9CBE3447E}"/>
              </a:ext>
            </a:extLst>
          </p:cNvPr>
          <p:cNvSpPr>
            <a:spLocks noGrp="1"/>
          </p:cNvSpPr>
          <p:nvPr>
            <p:ph type="title"/>
          </p:nvPr>
        </p:nvSpPr>
        <p:spPr/>
        <p:txBody>
          <a:bodyPr/>
          <a:lstStyle/>
          <a:p>
            <a:r>
              <a:rPr lang="en-US" dirty="0"/>
              <a:t>I found an SIP! At the wrong frequency</a:t>
            </a:r>
          </a:p>
        </p:txBody>
      </p:sp>
      <p:pic>
        <p:nvPicPr>
          <p:cNvPr id="4" name="Picture 3">
            <a:extLst>
              <a:ext uri="{FF2B5EF4-FFF2-40B4-BE49-F238E27FC236}">
                <a16:creationId xmlns:a16="http://schemas.microsoft.com/office/drawing/2014/main" id="{46214983-ECF3-669C-C249-DD84A218F0BB}"/>
              </a:ext>
            </a:extLst>
          </p:cNvPr>
          <p:cNvPicPr>
            <a:picLocks noChangeAspect="1"/>
          </p:cNvPicPr>
          <p:nvPr/>
        </p:nvPicPr>
        <p:blipFill>
          <a:blip r:embed="rId2"/>
          <a:stretch>
            <a:fillRect/>
          </a:stretch>
        </p:blipFill>
        <p:spPr>
          <a:xfrm>
            <a:off x="4328680" y="645043"/>
            <a:ext cx="7863319" cy="1945758"/>
          </a:xfrm>
          <a:prstGeom prst="rect">
            <a:avLst/>
          </a:prstGeom>
        </p:spPr>
      </p:pic>
      <p:pic>
        <p:nvPicPr>
          <p:cNvPr id="6" name="Picture 5">
            <a:extLst>
              <a:ext uri="{FF2B5EF4-FFF2-40B4-BE49-F238E27FC236}">
                <a16:creationId xmlns:a16="http://schemas.microsoft.com/office/drawing/2014/main" id="{067343C0-D2A3-C9B0-4E35-40C39FEEF741}"/>
              </a:ext>
            </a:extLst>
          </p:cNvPr>
          <p:cNvPicPr>
            <a:picLocks noChangeAspect="1"/>
          </p:cNvPicPr>
          <p:nvPr/>
        </p:nvPicPr>
        <p:blipFill>
          <a:blip r:embed="rId3"/>
          <a:stretch>
            <a:fillRect/>
          </a:stretch>
        </p:blipFill>
        <p:spPr>
          <a:xfrm>
            <a:off x="4328679" y="2715709"/>
            <a:ext cx="7863320" cy="1928206"/>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1E57AC5-1FE2-DFE2-A6A0-8AEDFAEE7BC4}"/>
                  </a:ext>
                </a:extLst>
              </p:cNvPr>
              <p:cNvSpPr txBox="1"/>
              <p:nvPr/>
            </p:nvSpPr>
            <p:spPr>
              <a:xfrm>
                <a:off x="228600" y="838200"/>
                <a:ext cx="410007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I tried scaling all the geometrical parameters by </a:t>
                </a:r>
                <a14:m>
                  <m:oMath xmlns:m="http://schemas.openxmlformats.org/officeDocument/2006/math">
                    <m:r>
                      <a:rPr lang="es-ES" b="0" i="1" smtClean="0">
                        <a:latin typeface="Cambria Math" panose="02040503050406030204" pitchFamily="18" charset="0"/>
                      </a:rPr>
                      <m:t>𝑓</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does not work</a:t>
                </a:r>
              </a:p>
            </p:txBody>
          </p:sp>
        </mc:Choice>
        <mc:Fallback xmlns="">
          <p:sp>
            <p:nvSpPr>
              <p:cNvPr id="11" name="TextBox 10">
                <a:extLst>
                  <a:ext uri="{FF2B5EF4-FFF2-40B4-BE49-F238E27FC236}">
                    <a16:creationId xmlns:a16="http://schemas.microsoft.com/office/drawing/2014/main" id="{21E57AC5-1FE2-DFE2-A6A0-8AEDFAEE7BC4}"/>
                  </a:ext>
                </a:extLst>
              </p:cNvPr>
              <p:cNvSpPr txBox="1">
                <a:spLocks noRot="1" noChangeAspect="1" noMove="1" noResize="1" noEditPoints="1" noAdjustHandles="1" noChangeArrowheads="1" noChangeShapeType="1" noTextEdit="1"/>
              </p:cNvSpPr>
              <p:nvPr/>
            </p:nvSpPr>
            <p:spPr>
              <a:xfrm>
                <a:off x="228600" y="838200"/>
                <a:ext cx="4100079" cy="1200329"/>
              </a:xfrm>
              <a:prstGeom prst="rect">
                <a:avLst/>
              </a:prstGeom>
              <a:blipFill>
                <a:blip r:embed="rId4"/>
                <a:stretch>
                  <a:fillRect l="-1042" t="-3061" b="-714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DB08498E-3AA6-D611-F772-D833640FACCD}"/>
              </a:ext>
            </a:extLst>
          </p:cNvPr>
          <p:cNvPicPr>
            <a:picLocks noChangeAspect="1"/>
          </p:cNvPicPr>
          <p:nvPr/>
        </p:nvPicPr>
        <p:blipFill>
          <a:blip r:embed="rId5"/>
          <a:stretch>
            <a:fillRect/>
          </a:stretch>
        </p:blipFill>
        <p:spPr>
          <a:xfrm>
            <a:off x="30971" y="2228321"/>
            <a:ext cx="4334480" cy="3791479"/>
          </a:xfrm>
          <a:prstGeom prst="rect">
            <a:avLst/>
          </a:prstGeom>
        </p:spPr>
      </p:pic>
    </p:spTree>
    <p:extLst>
      <p:ext uri="{BB962C8B-B14F-4D97-AF65-F5344CB8AC3E}">
        <p14:creationId xmlns:p14="http://schemas.microsoft.com/office/powerpoint/2010/main" val="23426802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3B78E-74D9-BFC2-9FE9-C0784FCF7894}"/>
              </a:ext>
            </a:extLst>
          </p:cNvPr>
          <p:cNvSpPr>
            <a:spLocks noGrp="1"/>
          </p:cNvSpPr>
          <p:nvPr>
            <p:ph type="title"/>
          </p:nvPr>
        </p:nvSpPr>
        <p:spPr/>
        <p:txBody>
          <a:bodyPr/>
          <a:lstStyle/>
          <a:p>
            <a:r>
              <a:rPr lang="en-US" dirty="0"/>
              <a:t>Current attempts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057BB1F-ACDB-5EFD-40D3-3A47621534EC}"/>
                  </a:ext>
                </a:extLst>
              </p:cNvPr>
              <p:cNvSpPr txBox="1"/>
              <p:nvPr/>
            </p:nvSpPr>
            <p:spPr>
              <a:xfrm>
                <a:off x="381000" y="914400"/>
                <a:ext cx="99822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I am also adjusting the </a:t>
                </a:r>
                <a:r>
                  <a:rPr lang="en-US" dirty="0" err="1"/>
                  <a:t>owgWidth</a:t>
                </a:r>
                <a:r>
                  <a:rPr lang="en-US" dirty="0"/>
                  <a:t> with </a:t>
                </a:r>
                <a14:m>
                  <m:oMath xmlns:m="http://schemas.openxmlformats.org/officeDocument/2006/math">
                    <m:r>
                      <a:rPr lang="es-ES" b="0" i="1" smtClean="0">
                        <a:latin typeface="Cambria Math" panose="02040503050406030204" pitchFamily="18" charset="0"/>
                      </a:rPr>
                      <m:t>𝑓</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 wrote an optimizer that varies all the parameters (including </a:t>
                </a:r>
                <a:r>
                  <a:rPr lang="en-US" dirty="0" err="1"/>
                  <a:t>owgWidth</a:t>
                </a:r>
                <a:r>
                  <a:rPr lang="en-US" dirty="0"/>
                  <a:t>), to find an SIP at a frequency larger than </a:t>
                </a:r>
                <a14:m>
                  <m:oMath xmlns:m="http://schemas.openxmlformats.org/officeDocument/2006/math">
                    <m:r>
                      <a:rPr lang="es-ES" b="0" i="1" smtClean="0">
                        <a:latin typeface="Cambria Math" panose="02040503050406030204" pitchFamily="18" charset="0"/>
                      </a:rPr>
                      <m:t>190 </m:t>
                    </m:r>
                  </m:oMath>
                </a14:m>
                <a:r>
                  <a:rPr lang="en-US" dirty="0"/>
                  <a:t>THz</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 am also going to be varying </a:t>
                </a:r>
                <a:r>
                  <a:rPr lang="en-US" dirty="0" err="1"/>
                  <a:t>owgWidth</a:t>
                </a:r>
                <a:r>
                  <a:rPr lang="en-US" dirty="0"/>
                  <a:t> to see how much the dispersion diagram changes (and the mode 3 energy density)</a:t>
                </a:r>
              </a:p>
            </p:txBody>
          </p:sp>
        </mc:Choice>
        <mc:Fallback xmlns="">
          <p:sp>
            <p:nvSpPr>
              <p:cNvPr id="3" name="TextBox 2">
                <a:extLst>
                  <a:ext uri="{FF2B5EF4-FFF2-40B4-BE49-F238E27FC236}">
                    <a16:creationId xmlns:a16="http://schemas.microsoft.com/office/drawing/2014/main" id="{A057BB1F-ACDB-5EFD-40D3-3A47621534EC}"/>
                  </a:ext>
                </a:extLst>
              </p:cNvPr>
              <p:cNvSpPr txBox="1">
                <a:spLocks noRot="1" noChangeAspect="1" noMove="1" noResize="1" noEditPoints="1" noAdjustHandles="1" noChangeArrowheads="1" noChangeShapeType="1" noTextEdit="1"/>
              </p:cNvSpPr>
              <p:nvPr/>
            </p:nvSpPr>
            <p:spPr>
              <a:xfrm>
                <a:off x="381000" y="914400"/>
                <a:ext cx="9982200" cy="2031325"/>
              </a:xfrm>
              <a:prstGeom prst="rect">
                <a:avLst/>
              </a:prstGeom>
              <a:blipFill>
                <a:blip r:embed="rId2"/>
                <a:stretch>
                  <a:fillRect l="-428" t="-1502" b="-3904"/>
                </a:stretch>
              </a:blipFill>
            </p:spPr>
            <p:txBody>
              <a:bodyPr/>
              <a:lstStyle/>
              <a:p>
                <a:r>
                  <a:rPr lang="en-US">
                    <a:noFill/>
                  </a:rPr>
                  <a:t> </a:t>
                </a:r>
              </a:p>
            </p:txBody>
          </p:sp>
        </mc:Fallback>
      </mc:AlternateContent>
    </p:spTree>
    <p:extLst>
      <p:ext uri="{BB962C8B-B14F-4D97-AF65-F5344CB8AC3E}">
        <p14:creationId xmlns:p14="http://schemas.microsoft.com/office/powerpoint/2010/main" val="35335613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144AFA2-F851-EC6D-1899-965966BA5CE8}"/>
                  </a:ext>
                </a:extLst>
              </p:cNvPr>
              <p:cNvSpPr>
                <a:spLocks noGrp="1"/>
              </p:cNvSpPr>
              <p:nvPr>
                <p:ph type="title"/>
              </p:nvPr>
            </p:nvSpPr>
            <p:spPr/>
            <p:txBody>
              <a:bodyPr/>
              <a:lstStyle/>
              <a:p>
                <a:r>
                  <a:rPr lang="en-US" dirty="0"/>
                  <a:t>Adjusting </a:t>
                </a:r>
                <a:r>
                  <a:rPr lang="en-US" dirty="0" err="1"/>
                  <a:t>owgWidth</a:t>
                </a:r>
                <a:r>
                  <a:rPr lang="en-US" dirty="0"/>
                  <a:t> with </a:t>
                </a:r>
                <a14:m>
                  <m:oMath xmlns:m="http://schemas.openxmlformats.org/officeDocument/2006/math">
                    <m:r>
                      <a:rPr lang="es-ES" b="1" i="1" smtClean="0">
                        <a:latin typeface="Cambria Math" panose="02040503050406030204" pitchFamily="18" charset="0"/>
                      </a:rPr>
                      <m:t>𝒇</m:t>
                    </m:r>
                  </m:oMath>
                </a14:m>
                <a:endParaRPr lang="en-US" dirty="0"/>
              </a:p>
            </p:txBody>
          </p:sp>
        </mc:Choice>
        <mc:Fallback xmlns="">
          <p:sp>
            <p:nvSpPr>
              <p:cNvPr id="2" name="Title 1">
                <a:extLst>
                  <a:ext uri="{FF2B5EF4-FFF2-40B4-BE49-F238E27FC236}">
                    <a16:creationId xmlns:a16="http://schemas.microsoft.com/office/drawing/2014/main" id="{8144AFA2-F851-EC6D-1899-965966BA5CE8}"/>
                  </a:ext>
                </a:extLst>
              </p:cNvPr>
              <p:cNvSpPr>
                <a:spLocks noGrp="1" noRot="1" noChangeAspect="1" noMove="1" noResize="1" noEditPoints="1" noAdjustHandles="1" noChangeArrowheads="1" noChangeShapeType="1" noTextEdit="1"/>
              </p:cNvSpPr>
              <p:nvPr>
                <p:ph type="title"/>
              </p:nvPr>
            </p:nvSpPr>
            <p:spPr>
              <a:blipFill>
                <a:blip r:embed="rId2"/>
                <a:stretch>
                  <a:fillRect l="-1175" t="-16418" b="-4179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25E0C90-2E1B-9AD4-15FD-8288F91F4F56}"/>
              </a:ext>
            </a:extLst>
          </p:cNvPr>
          <p:cNvPicPr>
            <a:picLocks noChangeAspect="1"/>
          </p:cNvPicPr>
          <p:nvPr/>
        </p:nvPicPr>
        <p:blipFill>
          <a:blip r:embed="rId3"/>
          <a:stretch>
            <a:fillRect/>
          </a:stretch>
        </p:blipFill>
        <p:spPr>
          <a:xfrm>
            <a:off x="304800" y="990260"/>
            <a:ext cx="3439005" cy="2438740"/>
          </a:xfrm>
          <a:prstGeom prst="rect">
            <a:avLst/>
          </a:prstGeom>
        </p:spPr>
      </p:pic>
      <p:pic>
        <p:nvPicPr>
          <p:cNvPr id="6" name="Picture 5">
            <a:extLst>
              <a:ext uri="{FF2B5EF4-FFF2-40B4-BE49-F238E27FC236}">
                <a16:creationId xmlns:a16="http://schemas.microsoft.com/office/drawing/2014/main" id="{F90D28DB-24C0-0A97-639E-ECFE07E1EEFC}"/>
              </a:ext>
            </a:extLst>
          </p:cNvPr>
          <p:cNvPicPr>
            <a:picLocks noChangeAspect="1"/>
          </p:cNvPicPr>
          <p:nvPr/>
        </p:nvPicPr>
        <p:blipFill>
          <a:blip r:embed="rId4"/>
          <a:stretch>
            <a:fillRect/>
          </a:stretch>
        </p:blipFill>
        <p:spPr>
          <a:xfrm>
            <a:off x="0" y="3569429"/>
            <a:ext cx="12192000" cy="3090104"/>
          </a:xfrm>
          <a:prstGeom prst="rect">
            <a:avLst/>
          </a:prstGeom>
        </p:spPr>
      </p:pic>
      <p:pic>
        <p:nvPicPr>
          <p:cNvPr id="8" name="Picture 7">
            <a:extLst>
              <a:ext uri="{FF2B5EF4-FFF2-40B4-BE49-F238E27FC236}">
                <a16:creationId xmlns:a16="http://schemas.microsoft.com/office/drawing/2014/main" id="{927F5D5B-2E91-C830-41FF-A24BCCDCC9EF}"/>
              </a:ext>
            </a:extLst>
          </p:cNvPr>
          <p:cNvPicPr>
            <a:picLocks noChangeAspect="1"/>
          </p:cNvPicPr>
          <p:nvPr/>
        </p:nvPicPr>
        <p:blipFill>
          <a:blip r:embed="rId5"/>
          <a:stretch>
            <a:fillRect/>
          </a:stretch>
        </p:blipFill>
        <p:spPr>
          <a:xfrm>
            <a:off x="4344186" y="1371600"/>
            <a:ext cx="1676634" cy="1228896"/>
          </a:xfrm>
          <a:prstGeom prst="rect">
            <a:avLst/>
          </a:prstGeom>
        </p:spPr>
      </p:pic>
      <p:pic>
        <p:nvPicPr>
          <p:cNvPr id="10" name="Picture 9">
            <a:extLst>
              <a:ext uri="{FF2B5EF4-FFF2-40B4-BE49-F238E27FC236}">
                <a16:creationId xmlns:a16="http://schemas.microsoft.com/office/drawing/2014/main" id="{CCF78244-00CC-1AEE-89D7-AE0BB4AB0A9C}"/>
              </a:ext>
            </a:extLst>
          </p:cNvPr>
          <p:cNvPicPr>
            <a:picLocks noChangeAspect="1"/>
          </p:cNvPicPr>
          <p:nvPr/>
        </p:nvPicPr>
        <p:blipFill>
          <a:blip r:embed="rId6"/>
          <a:stretch>
            <a:fillRect/>
          </a:stretch>
        </p:blipFill>
        <p:spPr>
          <a:xfrm>
            <a:off x="6248400" y="774881"/>
            <a:ext cx="3238952" cy="2629267"/>
          </a:xfrm>
          <a:prstGeom prst="rect">
            <a:avLst/>
          </a:prstGeom>
        </p:spPr>
      </p:pic>
      <p:sp>
        <p:nvSpPr>
          <p:cNvPr id="11" name="TextBox 10">
            <a:extLst>
              <a:ext uri="{FF2B5EF4-FFF2-40B4-BE49-F238E27FC236}">
                <a16:creationId xmlns:a16="http://schemas.microsoft.com/office/drawing/2014/main" id="{8A9C0B5D-C135-F547-2760-C315D33DAE70}"/>
              </a:ext>
            </a:extLst>
          </p:cNvPr>
          <p:cNvSpPr txBox="1"/>
          <p:nvPr/>
        </p:nvSpPr>
        <p:spPr>
          <a:xfrm>
            <a:off x="9748284" y="1617791"/>
            <a:ext cx="2057400" cy="707886"/>
          </a:xfrm>
          <a:prstGeom prst="rect">
            <a:avLst/>
          </a:prstGeom>
          <a:noFill/>
        </p:spPr>
        <p:txBody>
          <a:bodyPr wrap="square" rtlCol="0">
            <a:spAutoFit/>
          </a:bodyPr>
          <a:lstStyle/>
          <a:p>
            <a:pPr algn="ctr"/>
            <a:r>
              <a:rPr lang="en-US" sz="2000" b="1" dirty="0">
                <a:solidFill>
                  <a:srgbClr val="0070C0"/>
                </a:solidFill>
              </a:rPr>
              <a:t>Not a confined mode</a:t>
            </a:r>
          </a:p>
        </p:txBody>
      </p:sp>
    </p:spTree>
    <p:extLst>
      <p:ext uri="{BB962C8B-B14F-4D97-AF65-F5344CB8AC3E}">
        <p14:creationId xmlns:p14="http://schemas.microsoft.com/office/powerpoint/2010/main" val="32519853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D40D-C016-4BFD-B2D5-14D3BFE0AC2F}"/>
              </a:ext>
            </a:extLst>
          </p:cNvPr>
          <p:cNvSpPr>
            <a:spLocks noGrp="1"/>
          </p:cNvSpPr>
          <p:nvPr>
            <p:ph type="title"/>
          </p:nvPr>
        </p:nvSpPr>
        <p:spPr/>
        <p:txBody>
          <a:bodyPr/>
          <a:lstStyle/>
          <a:p>
            <a:r>
              <a:rPr lang="en-US" dirty="0"/>
              <a:t>Manually adjusting </a:t>
            </a:r>
            <a:r>
              <a:rPr lang="en-US" dirty="0" err="1"/>
              <a:t>owgWidth</a:t>
            </a:r>
            <a:endParaRPr lang="en-US" dirty="0"/>
          </a:p>
        </p:txBody>
      </p:sp>
      <p:pic>
        <p:nvPicPr>
          <p:cNvPr id="4" name="Picture 3">
            <a:extLst>
              <a:ext uri="{FF2B5EF4-FFF2-40B4-BE49-F238E27FC236}">
                <a16:creationId xmlns:a16="http://schemas.microsoft.com/office/drawing/2014/main" id="{AD7B3EE5-5D33-2FFD-B6EE-E9F54DEA0831}"/>
              </a:ext>
            </a:extLst>
          </p:cNvPr>
          <p:cNvPicPr>
            <a:picLocks noChangeAspect="1"/>
          </p:cNvPicPr>
          <p:nvPr/>
        </p:nvPicPr>
        <p:blipFill>
          <a:blip r:embed="rId2"/>
          <a:stretch>
            <a:fillRect/>
          </a:stretch>
        </p:blipFill>
        <p:spPr>
          <a:xfrm>
            <a:off x="6248400" y="1447800"/>
            <a:ext cx="2857899" cy="1247949"/>
          </a:xfrm>
          <a:prstGeom prst="rect">
            <a:avLst/>
          </a:prstGeom>
        </p:spPr>
      </p:pic>
      <p:pic>
        <p:nvPicPr>
          <p:cNvPr id="6" name="Picture 5">
            <a:extLst>
              <a:ext uri="{FF2B5EF4-FFF2-40B4-BE49-F238E27FC236}">
                <a16:creationId xmlns:a16="http://schemas.microsoft.com/office/drawing/2014/main" id="{C2C9F607-28F4-45D1-F0A8-50E56979E205}"/>
              </a:ext>
            </a:extLst>
          </p:cNvPr>
          <p:cNvPicPr>
            <a:picLocks noChangeAspect="1"/>
          </p:cNvPicPr>
          <p:nvPr/>
        </p:nvPicPr>
        <p:blipFill>
          <a:blip r:embed="rId3"/>
          <a:stretch>
            <a:fillRect/>
          </a:stretch>
        </p:blipFill>
        <p:spPr>
          <a:xfrm>
            <a:off x="21265" y="3775218"/>
            <a:ext cx="12192000" cy="3082782"/>
          </a:xfrm>
          <a:prstGeom prst="rect">
            <a:avLst/>
          </a:prstGeom>
        </p:spPr>
      </p:pic>
      <p:sp>
        <p:nvSpPr>
          <p:cNvPr id="7" name="TextBox 6">
            <a:extLst>
              <a:ext uri="{FF2B5EF4-FFF2-40B4-BE49-F238E27FC236}">
                <a16:creationId xmlns:a16="http://schemas.microsoft.com/office/drawing/2014/main" id="{D6B0CC8D-53A0-49B7-0372-603E734DEBB9}"/>
              </a:ext>
            </a:extLst>
          </p:cNvPr>
          <p:cNvSpPr txBox="1"/>
          <p:nvPr/>
        </p:nvSpPr>
        <p:spPr>
          <a:xfrm>
            <a:off x="6248400" y="2695749"/>
            <a:ext cx="3048000" cy="369332"/>
          </a:xfrm>
          <a:prstGeom prst="rect">
            <a:avLst/>
          </a:prstGeom>
          <a:noFill/>
        </p:spPr>
        <p:txBody>
          <a:bodyPr wrap="square" rtlCol="0">
            <a:spAutoFit/>
          </a:bodyPr>
          <a:lstStyle/>
          <a:p>
            <a:r>
              <a:rPr lang="en-US" dirty="0"/>
              <a:t>Mode 3 with </a:t>
            </a:r>
            <a:r>
              <a:rPr lang="en-US" dirty="0" err="1"/>
              <a:t>owgWidth</a:t>
            </a:r>
            <a:r>
              <a:rPr lang="en-US" dirty="0"/>
              <a:t> = 700</a:t>
            </a:r>
          </a:p>
        </p:txBody>
      </p:sp>
      <p:pic>
        <p:nvPicPr>
          <p:cNvPr id="9" name="Picture 8">
            <a:extLst>
              <a:ext uri="{FF2B5EF4-FFF2-40B4-BE49-F238E27FC236}">
                <a16:creationId xmlns:a16="http://schemas.microsoft.com/office/drawing/2014/main" id="{518A2D3C-85C8-87F9-984F-A5AAF38239A3}"/>
              </a:ext>
            </a:extLst>
          </p:cNvPr>
          <p:cNvPicPr>
            <a:picLocks noChangeAspect="1"/>
          </p:cNvPicPr>
          <p:nvPr/>
        </p:nvPicPr>
        <p:blipFill>
          <a:blip r:embed="rId4"/>
          <a:stretch>
            <a:fillRect/>
          </a:stretch>
        </p:blipFill>
        <p:spPr>
          <a:xfrm>
            <a:off x="533400" y="1010419"/>
            <a:ext cx="3381847" cy="2429214"/>
          </a:xfrm>
          <a:prstGeom prst="rect">
            <a:avLst/>
          </a:prstGeom>
        </p:spPr>
      </p:pic>
    </p:spTree>
    <p:extLst>
      <p:ext uri="{BB962C8B-B14F-4D97-AF65-F5344CB8AC3E}">
        <p14:creationId xmlns:p14="http://schemas.microsoft.com/office/powerpoint/2010/main" val="12863899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0633-7DD2-E9F2-31C9-7454F931F26D}"/>
              </a:ext>
            </a:extLst>
          </p:cNvPr>
          <p:cNvSpPr>
            <a:spLocks noGrp="1"/>
          </p:cNvSpPr>
          <p:nvPr>
            <p:ph type="title"/>
          </p:nvPr>
        </p:nvSpPr>
        <p:spPr/>
        <p:txBody>
          <a:bodyPr/>
          <a:lstStyle/>
          <a:p>
            <a:r>
              <a:rPr lang="en-US" dirty="0"/>
              <a:t>Let’s refine the previous result</a:t>
            </a:r>
          </a:p>
        </p:txBody>
      </p:sp>
      <p:pic>
        <p:nvPicPr>
          <p:cNvPr id="4" name="Picture 3">
            <a:extLst>
              <a:ext uri="{FF2B5EF4-FFF2-40B4-BE49-F238E27FC236}">
                <a16:creationId xmlns:a16="http://schemas.microsoft.com/office/drawing/2014/main" id="{60867BCD-C020-565E-24C0-5A0515B06634}"/>
              </a:ext>
            </a:extLst>
          </p:cNvPr>
          <p:cNvPicPr>
            <a:picLocks noChangeAspect="1"/>
          </p:cNvPicPr>
          <p:nvPr/>
        </p:nvPicPr>
        <p:blipFill>
          <a:blip r:embed="rId2"/>
          <a:stretch>
            <a:fillRect/>
          </a:stretch>
        </p:blipFill>
        <p:spPr>
          <a:xfrm>
            <a:off x="226828" y="1143000"/>
            <a:ext cx="4874321" cy="2133600"/>
          </a:xfrm>
          <a:prstGeom prst="rect">
            <a:avLst/>
          </a:prstGeom>
        </p:spPr>
      </p:pic>
      <p:sp>
        <p:nvSpPr>
          <p:cNvPr id="5" name="TextBox 4">
            <a:extLst>
              <a:ext uri="{FF2B5EF4-FFF2-40B4-BE49-F238E27FC236}">
                <a16:creationId xmlns:a16="http://schemas.microsoft.com/office/drawing/2014/main" id="{18812E56-B4C7-6C8E-F661-388B87099C7A}"/>
              </a:ext>
            </a:extLst>
          </p:cNvPr>
          <p:cNvSpPr txBox="1"/>
          <p:nvPr/>
        </p:nvSpPr>
        <p:spPr>
          <a:xfrm>
            <a:off x="533400" y="3581401"/>
            <a:ext cx="3352800" cy="369332"/>
          </a:xfrm>
          <a:prstGeom prst="rect">
            <a:avLst/>
          </a:prstGeom>
          <a:noFill/>
        </p:spPr>
        <p:txBody>
          <a:bodyPr wrap="square" rtlCol="0">
            <a:spAutoFit/>
          </a:bodyPr>
          <a:lstStyle/>
          <a:p>
            <a:r>
              <a:rPr lang="en-US" dirty="0"/>
              <a:t>Mode 3 with </a:t>
            </a:r>
            <a:r>
              <a:rPr lang="en-US" dirty="0" err="1"/>
              <a:t>owgWidth</a:t>
            </a:r>
            <a:r>
              <a:rPr lang="en-US" dirty="0"/>
              <a:t> = 650</a:t>
            </a:r>
          </a:p>
        </p:txBody>
      </p:sp>
      <p:pic>
        <p:nvPicPr>
          <p:cNvPr id="7" name="Picture 6">
            <a:extLst>
              <a:ext uri="{FF2B5EF4-FFF2-40B4-BE49-F238E27FC236}">
                <a16:creationId xmlns:a16="http://schemas.microsoft.com/office/drawing/2014/main" id="{DD3810D1-2E5A-E7DB-CF53-90213B776EEA}"/>
              </a:ext>
            </a:extLst>
          </p:cNvPr>
          <p:cNvPicPr>
            <a:picLocks noChangeAspect="1"/>
          </p:cNvPicPr>
          <p:nvPr/>
        </p:nvPicPr>
        <p:blipFill>
          <a:blip r:embed="rId3"/>
          <a:stretch>
            <a:fillRect/>
          </a:stretch>
        </p:blipFill>
        <p:spPr>
          <a:xfrm>
            <a:off x="5449163" y="1148316"/>
            <a:ext cx="6516009" cy="2648320"/>
          </a:xfrm>
          <a:prstGeom prst="rect">
            <a:avLst/>
          </a:prstGeom>
        </p:spPr>
      </p:pic>
      <p:sp>
        <p:nvSpPr>
          <p:cNvPr id="8" name="TextBox 7">
            <a:extLst>
              <a:ext uri="{FF2B5EF4-FFF2-40B4-BE49-F238E27FC236}">
                <a16:creationId xmlns:a16="http://schemas.microsoft.com/office/drawing/2014/main" id="{D7AB3537-2736-63C8-56A7-0A7DB1B98FDA}"/>
              </a:ext>
            </a:extLst>
          </p:cNvPr>
          <p:cNvSpPr txBox="1"/>
          <p:nvPr/>
        </p:nvSpPr>
        <p:spPr>
          <a:xfrm>
            <a:off x="6857800" y="3966020"/>
            <a:ext cx="3352800" cy="369332"/>
          </a:xfrm>
          <a:prstGeom prst="rect">
            <a:avLst/>
          </a:prstGeom>
          <a:noFill/>
        </p:spPr>
        <p:txBody>
          <a:bodyPr wrap="square" rtlCol="0">
            <a:spAutoFit/>
          </a:bodyPr>
          <a:lstStyle/>
          <a:p>
            <a:r>
              <a:rPr lang="en-US" dirty="0"/>
              <a:t>Mode 3 with </a:t>
            </a:r>
            <a:r>
              <a:rPr lang="en-US" dirty="0" err="1"/>
              <a:t>owgWidth</a:t>
            </a:r>
            <a:r>
              <a:rPr lang="en-US" dirty="0"/>
              <a:t> = 600</a:t>
            </a:r>
          </a:p>
        </p:txBody>
      </p:sp>
    </p:spTree>
    <p:extLst>
      <p:ext uri="{BB962C8B-B14F-4D97-AF65-F5344CB8AC3E}">
        <p14:creationId xmlns:p14="http://schemas.microsoft.com/office/powerpoint/2010/main" val="30861601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5C514-A70A-A8D5-8BD7-DE4B8CC97DD3}"/>
              </a:ext>
            </a:extLst>
          </p:cNvPr>
          <p:cNvSpPr>
            <a:spLocks noGrp="1"/>
          </p:cNvSpPr>
          <p:nvPr>
            <p:ph type="title"/>
          </p:nvPr>
        </p:nvSpPr>
        <p:spPr/>
        <p:txBody>
          <a:bodyPr/>
          <a:lstStyle/>
          <a:p>
            <a:r>
              <a:rPr lang="en-US" dirty="0" err="1"/>
              <a:t>owgWidth</a:t>
            </a:r>
            <a:r>
              <a:rPr lang="en-US" dirty="0"/>
              <a:t> variation</a:t>
            </a:r>
          </a:p>
        </p:txBody>
      </p:sp>
      <p:pic>
        <p:nvPicPr>
          <p:cNvPr id="4" name="Picture 3">
            <a:extLst>
              <a:ext uri="{FF2B5EF4-FFF2-40B4-BE49-F238E27FC236}">
                <a16:creationId xmlns:a16="http://schemas.microsoft.com/office/drawing/2014/main" id="{3B738166-4ED9-F810-F5A9-6E37B6FCBEC6}"/>
              </a:ext>
            </a:extLst>
          </p:cNvPr>
          <p:cNvPicPr>
            <a:picLocks noChangeAspect="1"/>
          </p:cNvPicPr>
          <p:nvPr/>
        </p:nvPicPr>
        <p:blipFill>
          <a:blip r:embed="rId2"/>
          <a:stretch>
            <a:fillRect/>
          </a:stretch>
        </p:blipFill>
        <p:spPr>
          <a:xfrm>
            <a:off x="-5316" y="1600200"/>
            <a:ext cx="12192000" cy="3035293"/>
          </a:xfrm>
          <a:prstGeom prst="rect">
            <a:avLst/>
          </a:prstGeom>
        </p:spPr>
      </p:pic>
    </p:spTree>
    <p:extLst>
      <p:ext uri="{BB962C8B-B14F-4D97-AF65-F5344CB8AC3E}">
        <p14:creationId xmlns:p14="http://schemas.microsoft.com/office/powerpoint/2010/main" val="4079579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ext Box 4"/>
          <p:cNvSpPr txBox="1">
            <a:spLocks noChangeArrowheads="1"/>
          </p:cNvSpPr>
          <p:nvPr/>
        </p:nvSpPr>
        <p:spPr bwMode="auto">
          <a:xfrm>
            <a:off x="1866900" y="3657600"/>
            <a:ext cx="845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609600" indent="-609600"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marL="0" indent="0" algn="ctr" eaLnBrk="1" hangingPunct="1">
              <a:spcBef>
                <a:spcPct val="50000"/>
              </a:spcBef>
            </a:pPr>
            <a:r>
              <a:rPr lang="en-US" altLang="en-US" b="0" dirty="0">
                <a:latin typeface="Arial" panose="020B0604020202020204" pitchFamily="34" charset="0"/>
                <a:cs typeface="Arial" panose="020B0604020202020204" pitchFamily="34" charset="0"/>
              </a:rPr>
              <a:t>A. Herrero Parareda and F. Capolino</a:t>
            </a:r>
            <a:endParaRPr lang="en-US" altLang="en-US" b="0" u="sng" dirty="0">
              <a:latin typeface="Arial" panose="020B0604020202020204" pitchFamily="34" charset="0"/>
              <a:cs typeface="Arial" panose="020B0604020202020204" pitchFamily="34" charset="0"/>
            </a:endParaRPr>
          </a:p>
        </p:txBody>
      </p:sp>
      <p:sp>
        <p:nvSpPr>
          <p:cNvPr id="15364" name="Rectangle 2"/>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endParaRPr lang="en-US" altLang="en-US" dirty="0"/>
          </a:p>
        </p:txBody>
      </p:sp>
      <p:sp>
        <p:nvSpPr>
          <p:cNvPr id="15366" name="Rectangle 4"/>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endParaRPr lang="en-US" altLang="en-US" dirty="0"/>
          </a:p>
        </p:txBody>
      </p:sp>
      <p:sp>
        <p:nvSpPr>
          <p:cNvPr id="15368" name="Rectangle 6"/>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endParaRPr lang="en-US" altLang="en-US" dirty="0"/>
          </a:p>
        </p:txBody>
      </p:sp>
      <p:sp>
        <p:nvSpPr>
          <p:cNvPr id="15370" name="Rectangle 8"/>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endParaRPr lang="en-US" altLang="en-US" dirty="0"/>
          </a:p>
        </p:txBody>
      </p:sp>
      <p:sp>
        <p:nvSpPr>
          <p:cNvPr id="10" name="Rectangle 9"/>
          <p:cNvSpPr/>
          <p:nvPr/>
        </p:nvSpPr>
        <p:spPr>
          <a:xfrm>
            <a:off x="2513755" y="2099873"/>
            <a:ext cx="7164488" cy="147732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pPr algn="ctr"/>
            <a:r>
              <a:rPr lang="es-ES" sz="3000" b="1" dirty="0" err="1">
                <a:solidFill>
                  <a:srgbClr val="DE0000"/>
                </a:solidFill>
              </a:rPr>
              <a:t>Corrugated</a:t>
            </a:r>
            <a:r>
              <a:rPr lang="es-ES" sz="3000" b="1" dirty="0">
                <a:solidFill>
                  <a:srgbClr val="DE0000"/>
                </a:solidFill>
              </a:rPr>
              <a:t> </a:t>
            </a:r>
            <a:r>
              <a:rPr lang="es-ES" sz="3000" b="1" dirty="0" err="1">
                <a:solidFill>
                  <a:srgbClr val="DE0000"/>
                </a:solidFill>
              </a:rPr>
              <a:t>waveguide</a:t>
            </a:r>
            <a:r>
              <a:rPr lang="es-ES" sz="3000" b="1" dirty="0">
                <a:solidFill>
                  <a:srgbClr val="DE0000"/>
                </a:solidFill>
              </a:rPr>
              <a:t> – </a:t>
            </a:r>
            <a:r>
              <a:rPr lang="es-ES" sz="3000" b="1" dirty="0" err="1">
                <a:solidFill>
                  <a:srgbClr val="DE0000"/>
                </a:solidFill>
              </a:rPr>
              <a:t>Course</a:t>
            </a:r>
            <a:r>
              <a:rPr lang="es-ES" sz="3000" b="1" dirty="0">
                <a:solidFill>
                  <a:srgbClr val="DE0000"/>
                </a:solidFill>
              </a:rPr>
              <a:t> </a:t>
            </a:r>
            <a:r>
              <a:rPr lang="es-ES" sz="3000" b="1" dirty="0" err="1">
                <a:solidFill>
                  <a:srgbClr val="DE0000"/>
                </a:solidFill>
              </a:rPr>
              <a:t>correction</a:t>
            </a:r>
            <a:r>
              <a:rPr lang="es-ES" sz="3000" b="1" dirty="0">
                <a:solidFill>
                  <a:srgbClr val="DE0000"/>
                </a:solidFill>
              </a:rPr>
              <a:t> </a:t>
            </a:r>
            <a:r>
              <a:rPr lang="es-ES" sz="3000" b="1" dirty="0" err="1">
                <a:solidFill>
                  <a:srgbClr val="DE0000"/>
                </a:solidFill>
              </a:rPr>
              <a:t>on</a:t>
            </a:r>
            <a:r>
              <a:rPr lang="es-ES" sz="3000" b="1" dirty="0">
                <a:solidFill>
                  <a:srgbClr val="DE0000"/>
                </a:solidFill>
              </a:rPr>
              <a:t> Case 0: </a:t>
            </a:r>
            <a:r>
              <a:rPr lang="es-ES" sz="3000" b="1" dirty="0" err="1">
                <a:solidFill>
                  <a:srgbClr val="DE0000"/>
                </a:solidFill>
              </a:rPr>
              <a:t>Uniform</a:t>
            </a:r>
            <a:r>
              <a:rPr lang="es-ES" sz="3000" b="1" dirty="0">
                <a:solidFill>
                  <a:srgbClr val="DE0000"/>
                </a:solidFill>
              </a:rPr>
              <a:t> </a:t>
            </a:r>
            <a:r>
              <a:rPr lang="es-ES" sz="3000" b="1" dirty="0" err="1">
                <a:solidFill>
                  <a:srgbClr val="DE0000"/>
                </a:solidFill>
              </a:rPr>
              <a:t>waveguide</a:t>
            </a:r>
            <a:r>
              <a:rPr lang="es-ES" sz="3000" b="1" dirty="0">
                <a:solidFill>
                  <a:srgbClr val="DE0000"/>
                </a:solidFill>
              </a:rPr>
              <a:t> </a:t>
            </a:r>
            <a:r>
              <a:rPr lang="es-ES" sz="3000" b="1" dirty="0" err="1">
                <a:solidFill>
                  <a:srgbClr val="DE0000"/>
                </a:solidFill>
              </a:rPr>
              <a:t>supports</a:t>
            </a:r>
            <a:r>
              <a:rPr lang="es-ES" sz="3000" b="1" dirty="0">
                <a:solidFill>
                  <a:srgbClr val="DE0000"/>
                </a:solidFill>
              </a:rPr>
              <a:t> 2 </a:t>
            </a:r>
            <a:r>
              <a:rPr lang="es-ES" sz="3000" b="1" dirty="0" err="1">
                <a:solidFill>
                  <a:srgbClr val="DE0000"/>
                </a:solidFill>
              </a:rPr>
              <a:t>modes</a:t>
            </a:r>
            <a:endParaRPr lang="en-US" sz="3000" b="1" dirty="0">
              <a:solidFill>
                <a:srgbClr val="DE0000"/>
              </a:solidFill>
            </a:endParaRPr>
          </a:p>
        </p:txBody>
      </p:sp>
      <p:sp>
        <p:nvSpPr>
          <p:cNvPr id="12" name="TextBox 11"/>
          <p:cNvSpPr txBox="1"/>
          <p:nvPr/>
        </p:nvSpPr>
        <p:spPr>
          <a:xfrm>
            <a:off x="2781300" y="4199664"/>
            <a:ext cx="8001000" cy="400110"/>
          </a:xfrm>
          <a:prstGeom prst="rect">
            <a:avLst/>
          </a:prstGeom>
          <a:noFill/>
        </p:spPr>
        <p:txBody>
          <a:bodyPr wrap="square" rtlCol="0">
            <a:spAutoFit/>
          </a:bodyPr>
          <a:lstStyle/>
          <a:p>
            <a:r>
              <a:rPr lang="en-US" sz="2000" dirty="0"/>
              <a:t>Department of Electrical Engineering and Computer Science</a:t>
            </a:r>
          </a:p>
        </p:txBody>
      </p:sp>
      <p:pic>
        <p:nvPicPr>
          <p:cNvPr id="14" name="Picture 2" descr="Signature, flush lef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11717" y="4832480"/>
            <a:ext cx="3968565" cy="62392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173C550-24CD-4C03-AD5C-DA4DCE0D1BD1}"/>
              </a:ext>
            </a:extLst>
          </p:cNvPr>
          <p:cNvSpPr>
            <a:spLocks noGrp="1"/>
          </p:cNvSpPr>
          <p:nvPr>
            <p:ph type="sldNum" sz="quarter" idx="12"/>
          </p:nvPr>
        </p:nvSpPr>
        <p:spPr/>
        <p:txBody>
          <a:bodyPr/>
          <a:lstStyle/>
          <a:p>
            <a:fld id="{B6F15528-21DE-4FAA-801E-634DDDAF4B2B}" type="slidenum">
              <a:rPr lang="en-US" smtClean="0">
                <a:solidFill>
                  <a:prstClr val="black">
                    <a:tint val="75000"/>
                  </a:prstClr>
                </a:solidFill>
              </a:rPr>
              <a:pPr/>
              <a:t>3</a:t>
            </a:fld>
            <a:endParaRPr lang="en-US">
              <a:solidFill>
                <a:prstClr val="black">
                  <a:tint val="75000"/>
                </a:prstClr>
              </a:solidFill>
            </a:endParaRPr>
          </a:p>
        </p:txBody>
      </p:sp>
    </p:spTree>
    <p:extLst>
      <p:ext uri="{BB962C8B-B14F-4D97-AF65-F5344CB8AC3E}">
        <p14:creationId xmlns:p14="http://schemas.microsoft.com/office/powerpoint/2010/main" val="351674365"/>
      </p:ext>
    </p:extLst>
  </p:cSld>
  <p:clrMapOvr>
    <a:masterClrMapping/>
  </p:clrMapOvr>
  <mc:AlternateContent xmlns:mc="http://schemas.openxmlformats.org/markup-compatibility/2006" xmlns:p14="http://schemas.microsoft.com/office/powerpoint/2010/main">
    <mc:Choice Requires="p14">
      <p:transition spd="slow" p14:dur="2000" advTm="20743"/>
    </mc:Choice>
    <mc:Fallback xmlns="">
      <p:transition spd="slow" advTm="20743"/>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9FA3F-D969-5C55-6B86-D61509967845}"/>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85017CD8-613E-0961-698E-B9784BE88FC4}"/>
              </a:ext>
            </a:extLst>
          </p:cNvPr>
          <p:cNvPicPr>
            <a:picLocks noChangeAspect="1"/>
          </p:cNvPicPr>
          <p:nvPr/>
        </p:nvPicPr>
        <p:blipFill>
          <a:blip r:embed="rId2"/>
          <a:stretch>
            <a:fillRect/>
          </a:stretch>
        </p:blipFill>
        <p:spPr>
          <a:xfrm>
            <a:off x="1180847" y="3505200"/>
            <a:ext cx="9830305" cy="2933851"/>
          </a:xfrm>
          <a:prstGeom prst="rect">
            <a:avLst/>
          </a:prstGeom>
        </p:spPr>
      </p:pic>
      <p:pic>
        <p:nvPicPr>
          <p:cNvPr id="6" name="Picture 5">
            <a:extLst>
              <a:ext uri="{FF2B5EF4-FFF2-40B4-BE49-F238E27FC236}">
                <a16:creationId xmlns:a16="http://schemas.microsoft.com/office/drawing/2014/main" id="{6A8757AF-E8B8-28AD-1AFF-C1EB02EC86ED}"/>
              </a:ext>
            </a:extLst>
          </p:cNvPr>
          <p:cNvPicPr>
            <a:picLocks noChangeAspect="1"/>
          </p:cNvPicPr>
          <p:nvPr/>
        </p:nvPicPr>
        <p:blipFill>
          <a:blip r:embed="rId3"/>
          <a:stretch>
            <a:fillRect/>
          </a:stretch>
        </p:blipFill>
        <p:spPr>
          <a:xfrm>
            <a:off x="228600" y="749088"/>
            <a:ext cx="2419474" cy="2476627"/>
          </a:xfrm>
          <a:prstGeom prst="rect">
            <a:avLst/>
          </a:prstGeom>
        </p:spPr>
      </p:pic>
    </p:spTree>
    <p:extLst>
      <p:ext uri="{BB962C8B-B14F-4D97-AF65-F5344CB8AC3E}">
        <p14:creationId xmlns:p14="http://schemas.microsoft.com/office/powerpoint/2010/main" val="49043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BBD1D-57A5-3E0F-85D3-C6BF7202871B}"/>
              </a:ext>
            </a:extLst>
          </p:cNvPr>
          <p:cNvSpPr>
            <a:spLocks noGrp="1"/>
          </p:cNvSpPr>
          <p:nvPr>
            <p:ph type="title"/>
          </p:nvPr>
        </p:nvSpPr>
        <p:spPr/>
        <p:txBody>
          <a:bodyPr/>
          <a:lstStyle/>
          <a:p>
            <a:r>
              <a:rPr lang="en-US" dirty="0"/>
              <a:t>What is the connection between period &amp; </a:t>
            </a:r>
            <a:r>
              <a:rPr lang="en-US" dirty="0" err="1"/>
              <a:t>owgWidth</a:t>
            </a:r>
            <a:r>
              <a:rPr lang="en-US" dirty="0"/>
              <a:t>?</a:t>
            </a:r>
          </a:p>
        </p:txBody>
      </p:sp>
      <p:pic>
        <p:nvPicPr>
          <p:cNvPr id="4" name="Picture 3">
            <a:extLst>
              <a:ext uri="{FF2B5EF4-FFF2-40B4-BE49-F238E27FC236}">
                <a16:creationId xmlns:a16="http://schemas.microsoft.com/office/drawing/2014/main" id="{F9C3D44E-8254-AAD2-480E-CD7185187BD4}"/>
              </a:ext>
            </a:extLst>
          </p:cNvPr>
          <p:cNvPicPr>
            <a:picLocks noChangeAspect="1"/>
          </p:cNvPicPr>
          <p:nvPr/>
        </p:nvPicPr>
        <p:blipFill>
          <a:blip r:embed="rId2"/>
          <a:stretch>
            <a:fillRect/>
          </a:stretch>
        </p:blipFill>
        <p:spPr>
          <a:xfrm>
            <a:off x="10633" y="3910564"/>
            <a:ext cx="12192000" cy="2947436"/>
          </a:xfrm>
          <a:prstGeom prst="rect">
            <a:avLst/>
          </a:prstGeom>
        </p:spPr>
      </p:pic>
      <p:pic>
        <p:nvPicPr>
          <p:cNvPr id="6" name="Picture 5">
            <a:extLst>
              <a:ext uri="{FF2B5EF4-FFF2-40B4-BE49-F238E27FC236}">
                <a16:creationId xmlns:a16="http://schemas.microsoft.com/office/drawing/2014/main" id="{43CAB9F0-1A38-A2BE-9DE5-204F5937E8BE}"/>
              </a:ext>
            </a:extLst>
          </p:cNvPr>
          <p:cNvPicPr>
            <a:picLocks noChangeAspect="1"/>
          </p:cNvPicPr>
          <p:nvPr/>
        </p:nvPicPr>
        <p:blipFill>
          <a:blip r:embed="rId3"/>
          <a:stretch>
            <a:fillRect/>
          </a:stretch>
        </p:blipFill>
        <p:spPr>
          <a:xfrm>
            <a:off x="193158" y="762000"/>
            <a:ext cx="3924848" cy="2419688"/>
          </a:xfrm>
          <a:prstGeom prst="rect">
            <a:avLst/>
          </a:prstGeom>
        </p:spPr>
      </p:pic>
      <p:sp>
        <p:nvSpPr>
          <p:cNvPr id="7" name="TextBox 6">
            <a:extLst>
              <a:ext uri="{FF2B5EF4-FFF2-40B4-BE49-F238E27FC236}">
                <a16:creationId xmlns:a16="http://schemas.microsoft.com/office/drawing/2014/main" id="{4341B75E-F6FC-5321-24FE-EA34C9E2E17C}"/>
              </a:ext>
            </a:extLst>
          </p:cNvPr>
          <p:cNvSpPr txBox="1"/>
          <p:nvPr/>
        </p:nvSpPr>
        <p:spPr>
          <a:xfrm>
            <a:off x="4495800" y="762000"/>
            <a:ext cx="60960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Period = 310, </a:t>
            </a:r>
            <a:r>
              <a:rPr lang="en-US" dirty="0" err="1"/>
              <a:t>owgWidth</a:t>
            </a:r>
            <a:r>
              <a:rPr lang="en-US" dirty="0"/>
              <a:t> = 600 -&gt; Close to SIP at approx. 215 THz</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there was a linear relationship between them, the curves would not change shape, only frequency</a:t>
            </a:r>
          </a:p>
        </p:txBody>
      </p:sp>
    </p:spTree>
    <p:extLst>
      <p:ext uri="{BB962C8B-B14F-4D97-AF65-F5344CB8AC3E}">
        <p14:creationId xmlns:p14="http://schemas.microsoft.com/office/powerpoint/2010/main" val="39510702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EED45-3568-0F24-7274-6200BE94EAFD}"/>
              </a:ext>
            </a:extLst>
          </p:cNvPr>
          <p:cNvSpPr>
            <a:spLocks noGrp="1"/>
          </p:cNvSpPr>
          <p:nvPr>
            <p:ph type="title"/>
          </p:nvPr>
        </p:nvSpPr>
        <p:spPr/>
        <p:txBody>
          <a:bodyPr/>
          <a:lstStyle/>
          <a:p>
            <a:endParaRPr lang="en-US"/>
          </a:p>
        </p:txBody>
      </p:sp>
      <p:sp>
        <p:nvSpPr>
          <p:cNvPr id="3" name="TextBox 2">
            <a:extLst>
              <a:ext uri="{FF2B5EF4-FFF2-40B4-BE49-F238E27FC236}">
                <a16:creationId xmlns:a16="http://schemas.microsoft.com/office/drawing/2014/main" id="{0FA5CA30-9E83-D4B3-5645-E72E648AE6F6}"/>
              </a:ext>
            </a:extLst>
          </p:cNvPr>
          <p:cNvSpPr txBox="1"/>
          <p:nvPr/>
        </p:nvSpPr>
        <p:spPr>
          <a:xfrm>
            <a:off x="381000" y="1143000"/>
            <a:ext cx="95250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Setting up sweeps of:</a:t>
            </a:r>
          </a:p>
          <a:p>
            <a:pPr marL="742950" lvl="1" indent="-285750">
              <a:buFont typeface="Arial" panose="020B0604020202020204" pitchFamily="34" charset="0"/>
              <a:buChar char="•"/>
            </a:pPr>
            <a:r>
              <a:rPr lang="en-US" dirty="0" err="1"/>
              <a:t>owgWidth</a:t>
            </a:r>
            <a:r>
              <a:rPr lang="en-US" dirty="0"/>
              <a:t> small sweep to get the SIP (</a:t>
            </a:r>
            <a:r>
              <a:rPr lang="en-US" dirty="0" err="1"/>
              <a:t>CourseCorrection</a:t>
            </a:r>
            <a:r>
              <a:rPr lang="en-US" dirty="0"/>
              <a:t>)</a:t>
            </a:r>
          </a:p>
          <a:p>
            <a:pPr marL="742950" lvl="1" indent="-285750">
              <a:buFont typeface="Arial" panose="020B0604020202020204" pitchFamily="34" charset="0"/>
              <a:buChar char="•"/>
            </a:pPr>
            <a:r>
              <a:rPr lang="en-US" dirty="0" err="1"/>
              <a:t>teethWidth</a:t>
            </a:r>
            <a:r>
              <a:rPr lang="en-US" dirty="0"/>
              <a:t> small sweep to get the SIP (</a:t>
            </a:r>
            <a:r>
              <a:rPr lang="en-US" dirty="0" err="1"/>
              <a:t>CourseCorrection</a:t>
            </a:r>
            <a:r>
              <a:rPr lang="en-US"/>
              <a:t> – Copy)</a:t>
            </a:r>
            <a:endParaRPr lang="en-US" dirty="0"/>
          </a:p>
        </p:txBody>
      </p:sp>
    </p:spTree>
    <p:extLst>
      <p:ext uri="{BB962C8B-B14F-4D97-AF65-F5344CB8AC3E}">
        <p14:creationId xmlns:p14="http://schemas.microsoft.com/office/powerpoint/2010/main" val="38166679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32530-FDC4-DDAD-25BB-43031F06B65C}"/>
              </a:ext>
            </a:extLst>
          </p:cNvPr>
          <p:cNvSpPr>
            <a:spLocks noGrp="1"/>
          </p:cNvSpPr>
          <p:nvPr>
            <p:ph type="title"/>
          </p:nvPr>
        </p:nvSpPr>
        <p:spPr/>
        <p:txBody>
          <a:bodyPr/>
          <a:lstStyle/>
          <a:p>
            <a:r>
              <a:rPr lang="en-US" dirty="0"/>
              <a:t>Period fine tuning</a:t>
            </a:r>
          </a:p>
        </p:txBody>
      </p:sp>
      <p:pic>
        <p:nvPicPr>
          <p:cNvPr id="4" name="Picture 3">
            <a:extLst>
              <a:ext uri="{FF2B5EF4-FFF2-40B4-BE49-F238E27FC236}">
                <a16:creationId xmlns:a16="http://schemas.microsoft.com/office/drawing/2014/main" id="{93AE1DF8-42CB-1AC1-1DEE-7176BE3E826F}"/>
              </a:ext>
            </a:extLst>
          </p:cNvPr>
          <p:cNvPicPr>
            <a:picLocks noChangeAspect="1"/>
          </p:cNvPicPr>
          <p:nvPr/>
        </p:nvPicPr>
        <p:blipFill>
          <a:blip r:embed="rId2"/>
          <a:stretch>
            <a:fillRect/>
          </a:stretch>
        </p:blipFill>
        <p:spPr>
          <a:xfrm>
            <a:off x="0" y="3966203"/>
            <a:ext cx="12192000" cy="2693330"/>
          </a:xfrm>
          <a:prstGeom prst="rect">
            <a:avLst/>
          </a:prstGeom>
        </p:spPr>
      </p:pic>
      <p:pic>
        <p:nvPicPr>
          <p:cNvPr id="6" name="Picture 5">
            <a:extLst>
              <a:ext uri="{FF2B5EF4-FFF2-40B4-BE49-F238E27FC236}">
                <a16:creationId xmlns:a16="http://schemas.microsoft.com/office/drawing/2014/main" id="{620FBD76-C6EC-E3F7-BF81-229633FA9A27}"/>
              </a:ext>
            </a:extLst>
          </p:cNvPr>
          <p:cNvPicPr>
            <a:picLocks noChangeAspect="1"/>
          </p:cNvPicPr>
          <p:nvPr/>
        </p:nvPicPr>
        <p:blipFill>
          <a:blip r:embed="rId3"/>
          <a:stretch>
            <a:fillRect/>
          </a:stretch>
        </p:blipFill>
        <p:spPr>
          <a:xfrm>
            <a:off x="228600" y="914400"/>
            <a:ext cx="3381847" cy="2419688"/>
          </a:xfrm>
          <a:prstGeom prst="rect">
            <a:avLst/>
          </a:prstGeom>
        </p:spPr>
      </p:pic>
      <p:pic>
        <p:nvPicPr>
          <p:cNvPr id="8" name="Picture 7">
            <a:extLst>
              <a:ext uri="{FF2B5EF4-FFF2-40B4-BE49-F238E27FC236}">
                <a16:creationId xmlns:a16="http://schemas.microsoft.com/office/drawing/2014/main" id="{4B7A6C4C-D1FA-7973-9F28-0581622A599C}"/>
              </a:ext>
            </a:extLst>
          </p:cNvPr>
          <p:cNvPicPr>
            <a:picLocks noChangeAspect="1"/>
          </p:cNvPicPr>
          <p:nvPr/>
        </p:nvPicPr>
        <p:blipFill>
          <a:blip r:embed="rId4"/>
          <a:stretch>
            <a:fillRect/>
          </a:stretch>
        </p:blipFill>
        <p:spPr>
          <a:xfrm>
            <a:off x="3810000" y="685801"/>
            <a:ext cx="3667637" cy="2895600"/>
          </a:xfrm>
          <a:prstGeom prst="rect">
            <a:avLst/>
          </a:prstGeom>
        </p:spPr>
      </p:pic>
    </p:spTree>
    <p:extLst>
      <p:ext uri="{BB962C8B-B14F-4D97-AF65-F5344CB8AC3E}">
        <p14:creationId xmlns:p14="http://schemas.microsoft.com/office/powerpoint/2010/main" val="16804689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02E1D-374B-9A14-0F7E-396A3197DBB8}"/>
              </a:ext>
            </a:extLst>
          </p:cNvPr>
          <p:cNvSpPr>
            <a:spLocks noGrp="1"/>
          </p:cNvSpPr>
          <p:nvPr>
            <p:ph type="title"/>
          </p:nvPr>
        </p:nvSpPr>
        <p:spPr/>
        <p:txBody>
          <a:bodyPr/>
          <a:lstStyle/>
          <a:p>
            <a:r>
              <a:rPr lang="en-US" dirty="0" err="1"/>
              <a:t>teethWidth</a:t>
            </a:r>
            <a:r>
              <a:rPr lang="en-US" dirty="0"/>
              <a:t> fine tuning</a:t>
            </a:r>
          </a:p>
        </p:txBody>
      </p:sp>
      <p:pic>
        <p:nvPicPr>
          <p:cNvPr id="4" name="Picture 3">
            <a:extLst>
              <a:ext uri="{FF2B5EF4-FFF2-40B4-BE49-F238E27FC236}">
                <a16:creationId xmlns:a16="http://schemas.microsoft.com/office/drawing/2014/main" id="{F206E3BD-FDD8-258B-DC27-277A5D2C2A7A}"/>
              </a:ext>
            </a:extLst>
          </p:cNvPr>
          <p:cNvPicPr>
            <a:picLocks noChangeAspect="1"/>
          </p:cNvPicPr>
          <p:nvPr/>
        </p:nvPicPr>
        <p:blipFill>
          <a:blip r:embed="rId2"/>
          <a:stretch>
            <a:fillRect/>
          </a:stretch>
        </p:blipFill>
        <p:spPr>
          <a:xfrm>
            <a:off x="228600" y="838200"/>
            <a:ext cx="3781953" cy="2200582"/>
          </a:xfrm>
          <a:prstGeom prst="rect">
            <a:avLst/>
          </a:prstGeom>
        </p:spPr>
      </p:pic>
      <p:pic>
        <p:nvPicPr>
          <p:cNvPr id="6" name="Picture 5">
            <a:extLst>
              <a:ext uri="{FF2B5EF4-FFF2-40B4-BE49-F238E27FC236}">
                <a16:creationId xmlns:a16="http://schemas.microsoft.com/office/drawing/2014/main" id="{2BC6D5B5-8B42-AFBE-C3A0-03727952C1A8}"/>
              </a:ext>
            </a:extLst>
          </p:cNvPr>
          <p:cNvPicPr>
            <a:picLocks noChangeAspect="1"/>
          </p:cNvPicPr>
          <p:nvPr/>
        </p:nvPicPr>
        <p:blipFill>
          <a:blip r:embed="rId3"/>
          <a:stretch>
            <a:fillRect/>
          </a:stretch>
        </p:blipFill>
        <p:spPr>
          <a:xfrm>
            <a:off x="0" y="3956470"/>
            <a:ext cx="12192000" cy="2899758"/>
          </a:xfrm>
          <a:prstGeom prst="rect">
            <a:avLst/>
          </a:prstGeom>
        </p:spPr>
      </p:pic>
      <p:pic>
        <p:nvPicPr>
          <p:cNvPr id="8" name="Picture 7">
            <a:extLst>
              <a:ext uri="{FF2B5EF4-FFF2-40B4-BE49-F238E27FC236}">
                <a16:creationId xmlns:a16="http://schemas.microsoft.com/office/drawing/2014/main" id="{3ACFB854-60AF-4265-F873-712BE6771F01}"/>
              </a:ext>
            </a:extLst>
          </p:cNvPr>
          <p:cNvPicPr>
            <a:picLocks noChangeAspect="1"/>
          </p:cNvPicPr>
          <p:nvPr/>
        </p:nvPicPr>
        <p:blipFill>
          <a:blip r:embed="rId4"/>
          <a:stretch>
            <a:fillRect/>
          </a:stretch>
        </p:blipFill>
        <p:spPr>
          <a:xfrm>
            <a:off x="4402665" y="609600"/>
            <a:ext cx="2706066" cy="2629150"/>
          </a:xfrm>
          <a:prstGeom prst="rect">
            <a:avLst/>
          </a:prstGeom>
        </p:spPr>
      </p:pic>
      <p:pic>
        <p:nvPicPr>
          <p:cNvPr id="10" name="Picture 9">
            <a:extLst>
              <a:ext uri="{FF2B5EF4-FFF2-40B4-BE49-F238E27FC236}">
                <a16:creationId xmlns:a16="http://schemas.microsoft.com/office/drawing/2014/main" id="{3781E83E-123E-38DF-666E-E9F64FB566DC}"/>
              </a:ext>
            </a:extLst>
          </p:cNvPr>
          <p:cNvPicPr>
            <a:picLocks noChangeAspect="1"/>
          </p:cNvPicPr>
          <p:nvPr/>
        </p:nvPicPr>
        <p:blipFill>
          <a:blip r:embed="rId5"/>
          <a:stretch>
            <a:fillRect/>
          </a:stretch>
        </p:blipFill>
        <p:spPr>
          <a:xfrm>
            <a:off x="-3544" y="3762610"/>
            <a:ext cx="12192000" cy="2898695"/>
          </a:xfrm>
          <a:prstGeom prst="rect">
            <a:avLst/>
          </a:prstGeom>
        </p:spPr>
      </p:pic>
    </p:spTree>
    <p:extLst>
      <p:ext uri="{BB962C8B-B14F-4D97-AF65-F5344CB8AC3E}">
        <p14:creationId xmlns:p14="http://schemas.microsoft.com/office/powerpoint/2010/main" val="6074366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2F618-B5E1-EF60-E15C-E32B3143B83E}"/>
              </a:ext>
            </a:extLst>
          </p:cNvPr>
          <p:cNvSpPr>
            <a:spLocks noGrp="1"/>
          </p:cNvSpPr>
          <p:nvPr>
            <p:ph type="title"/>
          </p:nvPr>
        </p:nvSpPr>
        <p:spPr/>
        <p:txBody>
          <a:bodyPr/>
          <a:lstStyle/>
          <a:p>
            <a:r>
              <a:rPr lang="en-US" dirty="0"/>
              <a:t>SIP. Period.</a:t>
            </a:r>
          </a:p>
        </p:txBody>
      </p:sp>
      <p:pic>
        <p:nvPicPr>
          <p:cNvPr id="4" name="Picture 3">
            <a:extLst>
              <a:ext uri="{FF2B5EF4-FFF2-40B4-BE49-F238E27FC236}">
                <a16:creationId xmlns:a16="http://schemas.microsoft.com/office/drawing/2014/main" id="{D868ADBE-FA10-47F1-038C-022995747769}"/>
              </a:ext>
            </a:extLst>
          </p:cNvPr>
          <p:cNvPicPr>
            <a:picLocks noChangeAspect="1"/>
          </p:cNvPicPr>
          <p:nvPr/>
        </p:nvPicPr>
        <p:blipFill>
          <a:blip r:embed="rId2"/>
          <a:stretch>
            <a:fillRect/>
          </a:stretch>
        </p:blipFill>
        <p:spPr>
          <a:xfrm>
            <a:off x="3937591" y="643270"/>
            <a:ext cx="8229600" cy="1954716"/>
          </a:xfrm>
          <a:prstGeom prst="rect">
            <a:avLst/>
          </a:prstGeom>
        </p:spPr>
      </p:pic>
      <p:pic>
        <p:nvPicPr>
          <p:cNvPr id="6" name="Picture 5">
            <a:extLst>
              <a:ext uri="{FF2B5EF4-FFF2-40B4-BE49-F238E27FC236}">
                <a16:creationId xmlns:a16="http://schemas.microsoft.com/office/drawing/2014/main" id="{021BC92E-F3F9-51B5-AD68-8FF9FDADB197}"/>
              </a:ext>
            </a:extLst>
          </p:cNvPr>
          <p:cNvPicPr>
            <a:picLocks noChangeAspect="1"/>
          </p:cNvPicPr>
          <p:nvPr/>
        </p:nvPicPr>
        <p:blipFill>
          <a:blip r:embed="rId3"/>
          <a:stretch>
            <a:fillRect/>
          </a:stretch>
        </p:blipFill>
        <p:spPr>
          <a:xfrm>
            <a:off x="209107" y="4091763"/>
            <a:ext cx="11360796" cy="2743200"/>
          </a:xfrm>
          <a:prstGeom prst="rect">
            <a:avLst/>
          </a:prstGeom>
        </p:spPr>
      </p:pic>
      <p:pic>
        <p:nvPicPr>
          <p:cNvPr id="8" name="Picture 7">
            <a:extLst>
              <a:ext uri="{FF2B5EF4-FFF2-40B4-BE49-F238E27FC236}">
                <a16:creationId xmlns:a16="http://schemas.microsoft.com/office/drawing/2014/main" id="{7DE9F0F5-61A2-AF3F-7B92-BA2BB4A3ED05}"/>
              </a:ext>
            </a:extLst>
          </p:cNvPr>
          <p:cNvPicPr>
            <a:picLocks noChangeAspect="1"/>
          </p:cNvPicPr>
          <p:nvPr/>
        </p:nvPicPr>
        <p:blipFill>
          <a:blip r:embed="rId4"/>
          <a:stretch>
            <a:fillRect/>
          </a:stretch>
        </p:blipFill>
        <p:spPr>
          <a:xfrm>
            <a:off x="152400" y="685800"/>
            <a:ext cx="3410426" cy="2400635"/>
          </a:xfrm>
          <a:prstGeom prst="rect">
            <a:avLst/>
          </a:prstGeom>
        </p:spPr>
      </p:pic>
      <p:pic>
        <p:nvPicPr>
          <p:cNvPr id="12" name="Picture 11">
            <a:extLst>
              <a:ext uri="{FF2B5EF4-FFF2-40B4-BE49-F238E27FC236}">
                <a16:creationId xmlns:a16="http://schemas.microsoft.com/office/drawing/2014/main" id="{92A7205C-2C1D-6A1B-1A6B-BCF2C6152F3B}"/>
              </a:ext>
            </a:extLst>
          </p:cNvPr>
          <p:cNvPicPr>
            <a:picLocks noChangeAspect="1"/>
          </p:cNvPicPr>
          <p:nvPr/>
        </p:nvPicPr>
        <p:blipFill>
          <a:blip r:embed="rId5"/>
          <a:stretch>
            <a:fillRect/>
          </a:stretch>
        </p:blipFill>
        <p:spPr>
          <a:xfrm>
            <a:off x="3714417" y="2452551"/>
            <a:ext cx="4763165" cy="1952898"/>
          </a:xfrm>
          <a:prstGeom prst="rect">
            <a:avLst/>
          </a:prstGeom>
        </p:spPr>
      </p:pic>
    </p:spTree>
    <p:extLst>
      <p:ext uri="{BB962C8B-B14F-4D97-AF65-F5344CB8AC3E}">
        <p14:creationId xmlns:p14="http://schemas.microsoft.com/office/powerpoint/2010/main" val="3805266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A5D1B-7C8F-3423-23C9-62FD87E345BC}"/>
              </a:ext>
            </a:extLst>
          </p:cNvPr>
          <p:cNvSpPr>
            <a:spLocks noGrp="1"/>
          </p:cNvSpPr>
          <p:nvPr>
            <p:ph type="title"/>
          </p:nvPr>
        </p:nvSpPr>
        <p:spPr/>
        <p:txBody>
          <a:bodyPr/>
          <a:lstStyle/>
          <a:p>
            <a:r>
              <a:rPr lang="en-US" dirty="0"/>
              <a:t>SIP. </a:t>
            </a:r>
            <a:r>
              <a:rPr lang="en-US" dirty="0" err="1"/>
              <a:t>teethWidth</a:t>
            </a:r>
            <a:r>
              <a:rPr lang="en-US" dirty="0"/>
              <a:t>.</a:t>
            </a:r>
          </a:p>
        </p:txBody>
      </p:sp>
      <p:pic>
        <p:nvPicPr>
          <p:cNvPr id="4" name="Picture 3">
            <a:extLst>
              <a:ext uri="{FF2B5EF4-FFF2-40B4-BE49-F238E27FC236}">
                <a16:creationId xmlns:a16="http://schemas.microsoft.com/office/drawing/2014/main" id="{9AA1C77D-D8D2-498D-8D42-34C97FAFB39D}"/>
              </a:ext>
            </a:extLst>
          </p:cNvPr>
          <p:cNvPicPr>
            <a:picLocks noChangeAspect="1"/>
          </p:cNvPicPr>
          <p:nvPr/>
        </p:nvPicPr>
        <p:blipFill>
          <a:blip r:embed="rId2"/>
          <a:stretch>
            <a:fillRect/>
          </a:stretch>
        </p:blipFill>
        <p:spPr>
          <a:xfrm>
            <a:off x="207335" y="838200"/>
            <a:ext cx="3381847" cy="2238687"/>
          </a:xfrm>
          <a:prstGeom prst="rect">
            <a:avLst/>
          </a:prstGeom>
        </p:spPr>
      </p:pic>
      <p:pic>
        <p:nvPicPr>
          <p:cNvPr id="6" name="Picture 5">
            <a:extLst>
              <a:ext uri="{FF2B5EF4-FFF2-40B4-BE49-F238E27FC236}">
                <a16:creationId xmlns:a16="http://schemas.microsoft.com/office/drawing/2014/main" id="{618306A1-C37B-9F98-7409-C64A0327DD11}"/>
              </a:ext>
            </a:extLst>
          </p:cNvPr>
          <p:cNvPicPr>
            <a:picLocks noChangeAspect="1"/>
          </p:cNvPicPr>
          <p:nvPr/>
        </p:nvPicPr>
        <p:blipFill>
          <a:blip r:embed="rId3"/>
          <a:stretch>
            <a:fillRect/>
          </a:stretch>
        </p:blipFill>
        <p:spPr>
          <a:xfrm>
            <a:off x="0" y="3771634"/>
            <a:ext cx="12192000" cy="2934021"/>
          </a:xfrm>
          <a:prstGeom prst="rect">
            <a:avLst/>
          </a:prstGeom>
        </p:spPr>
      </p:pic>
    </p:spTree>
    <p:extLst>
      <p:ext uri="{BB962C8B-B14F-4D97-AF65-F5344CB8AC3E}">
        <p14:creationId xmlns:p14="http://schemas.microsoft.com/office/powerpoint/2010/main" val="25521170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ext Box 4"/>
          <p:cNvSpPr txBox="1">
            <a:spLocks noChangeArrowheads="1"/>
          </p:cNvSpPr>
          <p:nvPr/>
        </p:nvSpPr>
        <p:spPr bwMode="auto">
          <a:xfrm>
            <a:off x="1866900" y="3657600"/>
            <a:ext cx="845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609600" indent="-609600"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marL="0" indent="0" algn="ctr" eaLnBrk="1" hangingPunct="1">
              <a:spcBef>
                <a:spcPct val="50000"/>
              </a:spcBef>
            </a:pPr>
            <a:r>
              <a:rPr lang="en-US" altLang="en-US" b="0" dirty="0">
                <a:latin typeface="Arial" panose="020B0604020202020204" pitchFamily="34" charset="0"/>
                <a:cs typeface="Arial" panose="020B0604020202020204" pitchFamily="34" charset="0"/>
              </a:rPr>
              <a:t>A. Herrero Parareda and F. Capolino</a:t>
            </a:r>
            <a:endParaRPr lang="en-US" altLang="en-US" b="0" u="sng" dirty="0">
              <a:latin typeface="Arial" panose="020B0604020202020204" pitchFamily="34" charset="0"/>
              <a:cs typeface="Arial" panose="020B0604020202020204" pitchFamily="34" charset="0"/>
            </a:endParaRPr>
          </a:p>
        </p:txBody>
      </p:sp>
      <p:sp>
        <p:nvSpPr>
          <p:cNvPr id="15364" name="Rectangle 2"/>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endParaRPr lang="en-US" altLang="en-US" dirty="0"/>
          </a:p>
        </p:txBody>
      </p:sp>
      <p:sp>
        <p:nvSpPr>
          <p:cNvPr id="15366" name="Rectangle 4"/>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endParaRPr lang="en-US" altLang="en-US" dirty="0"/>
          </a:p>
        </p:txBody>
      </p:sp>
      <p:sp>
        <p:nvSpPr>
          <p:cNvPr id="15368" name="Rectangle 6"/>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endParaRPr lang="en-US" altLang="en-US" dirty="0"/>
          </a:p>
        </p:txBody>
      </p:sp>
      <p:sp>
        <p:nvSpPr>
          <p:cNvPr id="15370" name="Rectangle 8"/>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endParaRPr lang="en-US" altLang="en-US" dirty="0"/>
          </a:p>
        </p:txBody>
      </p:sp>
      <p:sp>
        <p:nvSpPr>
          <p:cNvPr id="10" name="Rectangle 9"/>
          <p:cNvSpPr/>
          <p:nvPr/>
        </p:nvSpPr>
        <p:spPr>
          <a:xfrm>
            <a:off x="2513755" y="2616276"/>
            <a:ext cx="7164488" cy="55399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pPr algn="ctr"/>
            <a:r>
              <a:rPr lang="es-ES" sz="3000" b="1" dirty="0" err="1">
                <a:solidFill>
                  <a:srgbClr val="DE0000"/>
                </a:solidFill>
              </a:rPr>
              <a:t>Corrugated</a:t>
            </a:r>
            <a:r>
              <a:rPr lang="es-ES" sz="3000" b="1" dirty="0">
                <a:solidFill>
                  <a:srgbClr val="DE0000"/>
                </a:solidFill>
              </a:rPr>
              <a:t> </a:t>
            </a:r>
            <a:r>
              <a:rPr lang="es-ES" sz="3000" b="1" dirty="0" err="1">
                <a:solidFill>
                  <a:srgbClr val="DE0000"/>
                </a:solidFill>
              </a:rPr>
              <a:t>waveguide</a:t>
            </a:r>
            <a:r>
              <a:rPr lang="es-ES" sz="3000" b="1" dirty="0">
                <a:solidFill>
                  <a:srgbClr val="DE0000"/>
                </a:solidFill>
              </a:rPr>
              <a:t> – </a:t>
            </a:r>
            <a:r>
              <a:rPr lang="es-ES" sz="3000" b="1" dirty="0" err="1">
                <a:solidFill>
                  <a:srgbClr val="DE0000"/>
                </a:solidFill>
              </a:rPr>
              <a:t>Optimization</a:t>
            </a:r>
            <a:endParaRPr lang="en-US" sz="3000" b="1" dirty="0">
              <a:solidFill>
                <a:srgbClr val="DE0000"/>
              </a:solidFill>
            </a:endParaRPr>
          </a:p>
        </p:txBody>
      </p:sp>
      <p:sp>
        <p:nvSpPr>
          <p:cNvPr id="12" name="TextBox 11"/>
          <p:cNvSpPr txBox="1"/>
          <p:nvPr/>
        </p:nvSpPr>
        <p:spPr>
          <a:xfrm>
            <a:off x="2781300" y="4199664"/>
            <a:ext cx="8001000" cy="400110"/>
          </a:xfrm>
          <a:prstGeom prst="rect">
            <a:avLst/>
          </a:prstGeom>
          <a:noFill/>
        </p:spPr>
        <p:txBody>
          <a:bodyPr wrap="square" rtlCol="0">
            <a:spAutoFit/>
          </a:bodyPr>
          <a:lstStyle/>
          <a:p>
            <a:r>
              <a:rPr lang="en-US" sz="2000" dirty="0"/>
              <a:t>Department of Electrical Engineering and Computer Science</a:t>
            </a:r>
          </a:p>
        </p:txBody>
      </p:sp>
      <p:pic>
        <p:nvPicPr>
          <p:cNvPr id="14" name="Picture 2" descr="Signature, flush lef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11717" y="4832480"/>
            <a:ext cx="3968565" cy="62392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173C550-24CD-4C03-AD5C-DA4DCE0D1BD1}"/>
              </a:ext>
            </a:extLst>
          </p:cNvPr>
          <p:cNvSpPr>
            <a:spLocks noGrp="1"/>
          </p:cNvSpPr>
          <p:nvPr>
            <p:ph type="sldNum" sz="quarter" idx="12"/>
          </p:nvPr>
        </p:nvSpPr>
        <p:spPr/>
        <p:txBody>
          <a:bodyPr/>
          <a:lstStyle/>
          <a:p>
            <a:fld id="{B6F15528-21DE-4FAA-801E-634DDDAF4B2B}" type="slidenum">
              <a:rPr lang="en-US" smtClean="0">
                <a:solidFill>
                  <a:prstClr val="black">
                    <a:tint val="75000"/>
                  </a:prstClr>
                </a:solidFill>
              </a:rPr>
              <a:pPr/>
              <a:t>37</a:t>
            </a:fld>
            <a:endParaRPr lang="en-US">
              <a:solidFill>
                <a:prstClr val="black">
                  <a:tint val="75000"/>
                </a:prstClr>
              </a:solidFill>
            </a:endParaRPr>
          </a:p>
        </p:txBody>
      </p:sp>
    </p:spTree>
    <p:extLst>
      <p:ext uri="{BB962C8B-B14F-4D97-AF65-F5344CB8AC3E}">
        <p14:creationId xmlns:p14="http://schemas.microsoft.com/office/powerpoint/2010/main" val="258646531"/>
      </p:ext>
    </p:extLst>
  </p:cSld>
  <p:clrMapOvr>
    <a:masterClrMapping/>
  </p:clrMapOvr>
  <mc:AlternateContent xmlns:mc="http://schemas.openxmlformats.org/markup-compatibility/2006" xmlns:p14="http://schemas.microsoft.com/office/powerpoint/2010/main">
    <mc:Choice Requires="p14">
      <p:transition spd="slow" p14:dur="2000" advTm="20743"/>
    </mc:Choice>
    <mc:Fallback xmlns="">
      <p:transition spd="slow" advTm="20743"/>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E7BBD-81F1-DFF8-E4D7-52D9D4A140EF}"/>
              </a:ext>
            </a:extLst>
          </p:cNvPr>
          <p:cNvSpPr>
            <a:spLocks noGrp="1"/>
          </p:cNvSpPr>
          <p:nvPr>
            <p:ph type="title"/>
          </p:nvPr>
        </p:nvSpPr>
        <p:spPr/>
        <p:txBody>
          <a:bodyPr/>
          <a:lstStyle/>
          <a:p>
            <a:r>
              <a:rPr lang="en-US" dirty="0"/>
              <a:t>RBE and SIP optimization goals</a:t>
            </a:r>
          </a:p>
        </p:txBody>
      </p:sp>
    </p:spTree>
    <p:extLst>
      <p:ext uri="{BB962C8B-B14F-4D97-AF65-F5344CB8AC3E}">
        <p14:creationId xmlns:p14="http://schemas.microsoft.com/office/powerpoint/2010/main" val="4007370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1AC75-DD10-BABF-A3E5-A51CE139EEE8}"/>
              </a:ext>
            </a:extLst>
          </p:cNvPr>
          <p:cNvSpPr>
            <a:spLocks noGrp="1"/>
          </p:cNvSpPr>
          <p:nvPr>
            <p:ph type="title"/>
          </p:nvPr>
        </p:nvSpPr>
        <p:spPr/>
        <p:txBody>
          <a:bodyPr/>
          <a:lstStyle/>
          <a:p>
            <a:r>
              <a:rPr lang="en-US" dirty="0"/>
              <a:t>Uniform waveguide (</a:t>
            </a:r>
            <a:r>
              <a:rPr lang="en-US" dirty="0" err="1"/>
              <a:t>teethWidth</a:t>
            </a:r>
            <a:r>
              <a:rPr lang="en-US" dirty="0"/>
              <a:t> = 0)</a:t>
            </a:r>
          </a:p>
        </p:txBody>
      </p:sp>
      <p:pic>
        <p:nvPicPr>
          <p:cNvPr id="6" name="Picture 5">
            <a:extLst>
              <a:ext uri="{FF2B5EF4-FFF2-40B4-BE49-F238E27FC236}">
                <a16:creationId xmlns:a16="http://schemas.microsoft.com/office/drawing/2014/main" id="{A0EB3FFF-7892-4EA2-CF15-F49A1C5FB643}"/>
              </a:ext>
            </a:extLst>
          </p:cNvPr>
          <p:cNvPicPr>
            <a:picLocks noChangeAspect="1"/>
          </p:cNvPicPr>
          <p:nvPr/>
        </p:nvPicPr>
        <p:blipFill>
          <a:blip r:embed="rId2"/>
          <a:stretch>
            <a:fillRect/>
          </a:stretch>
        </p:blipFill>
        <p:spPr>
          <a:xfrm>
            <a:off x="0" y="3947128"/>
            <a:ext cx="12192000" cy="2892349"/>
          </a:xfrm>
          <a:prstGeom prst="rect">
            <a:avLst/>
          </a:prstGeom>
        </p:spPr>
      </p:pic>
      <p:pic>
        <p:nvPicPr>
          <p:cNvPr id="8" name="Picture 7">
            <a:extLst>
              <a:ext uri="{FF2B5EF4-FFF2-40B4-BE49-F238E27FC236}">
                <a16:creationId xmlns:a16="http://schemas.microsoft.com/office/drawing/2014/main" id="{C838D791-0143-A067-6B0E-336321DA95C5}"/>
              </a:ext>
            </a:extLst>
          </p:cNvPr>
          <p:cNvPicPr>
            <a:picLocks noChangeAspect="1"/>
          </p:cNvPicPr>
          <p:nvPr/>
        </p:nvPicPr>
        <p:blipFill>
          <a:blip r:embed="rId3"/>
          <a:stretch>
            <a:fillRect/>
          </a:stretch>
        </p:blipFill>
        <p:spPr>
          <a:xfrm>
            <a:off x="212651" y="762000"/>
            <a:ext cx="1857634" cy="2219635"/>
          </a:xfrm>
          <a:prstGeom prst="rect">
            <a:avLst/>
          </a:prstGeom>
        </p:spPr>
      </p:pic>
      <p:pic>
        <p:nvPicPr>
          <p:cNvPr id="10" name="Picture 9">
            <a:extLst>
              <a:ext uri="{FF2B5EF4-FFF2-40B4-BE49-F238E27FC236}">
                <a16:creationId xmlns:a16="http://schemas.microsoft.com/office/drawing/2014/main" id="{22480C2D-4BD1-89A0-31BB-47F72AA67F39}"/>
              </a:ext>
            </a:extLst>
          </p:cNvPr>
          <p:cNvPicPr>
            <a:picLocks noChangeAspect="1"/>
          </p:cNvPicPr>
          <p:nvPr/>
        </p:nvPicPr>
        <p:blipFill>
          <a:blip r:embed="rId4"/>
          <a:stretch>
            <a:fillRect/>
          </a:stretch>
        </p:blipFill>
        <p:spPr>
          <a:xfrm>
            <a:off x="2286000" y="765544"/>
            <a:ext cx="2619741" cy="1952898"/>
          </a:xfrm>
          <a:prstGeom prst="rect">
            <a:avLst/>
          </a:prstGeom>
        </p:spPr>
      </p:pic>
      <p:pic>
        <p:nvPicPr>
          <p:cNvPr id="12" name="Picture 11">
            <a:extLst>
              <a:ext uri="{FF2B5EF4-FFF2-40B4-BE49-F238E27FC236}">
                <a16:creationId xmlns:a16="http://schemas.microsoft.com/office/drawing/2014/main" id="{17CBE52B-D065-A399-79AA-0F8DDB52AA52}"/>
              </a:ext>
            </a:extLst>
          </p:cNvPr>
          <p:cNvPicPr>
            <a:picLocks noChangeAspect="1"/>
          </p:cNvPicPr>
          <p:nvPr/>
        </p:nvPicPr>
        <p:blipFill>
          <a:blip r:embed="rId5"/>
          <a:stretch>
            <a:fillRect/>
          </a:stretch>
        </p:blipFill>
        <p:spPr>
          <a:xfrm>
            <a:off x="5562600" y="762000"/>
            <a:ext cx="2800635" cy="844116"/>
          </a:xfrm>
          <a:prstGeom prst="rect">
            <a:avLst/>
          </a:prstGeom>
        </p:spPr>
      </p:pic>
      <p:pic>
        <p:nvPicPr>
          <p:cNvPr id="14" name="Picture 13">
            <a:extLst>
              <a:ext uri="{FF2B5EF4-FFF2-40B4-BE49-F238E27FC236}">
                <a16:creationId xmlns:a16="http://schemas.microsoft.com/office/drawing/2014/main" id="{065749AB-B6C7-9459-3BCC-1AA416E7D768}"/>
              </a:ext>
            </a:extLst>
          </p:cNvPr>
          <p:cNvPicPr>
            <a:picLocks noChangeAspect="1"/>
          </p:cNvPicPr>
          <p:nvPr/>
        </p:nvPicPr>
        <p:blipFill>
          <a:blip r:embed="rId6"/>
          <a:stretch>
            <a:fillRect/>
          </a:stretch>
        </p:blipFill>
        <p:spPr>
          <a:xfrm>
            <a:off x="8469318" y="736140"/>
            <a:ext cx="3072029" cy="844116"/>
          </a:xfrm>
          <a:prstGeom prst="rect">
            <a:avLst/>
          </a:prstGeom>
        </p:spPr>
      </p:pic>
      <p:pic>
        <p:nvPicPr>
          <p:cNvPr id="16" name="Picture 15">
            <a:extLst>
              <a:ext uri="{FF2B5EF4-FFF2-40B4-BE49-F238E27FC236}">
                <a16:creationId xmlns:a16="http://schemas.microsoft.com/office/drawing/2014/main" id="{8EA55992-69A6-E36C-DBD9-B8A63A62D578}"/>
              </a:ext>
            </a:extLst>
          </p:cNvPr>
          <p:cNvPicPr>
            <a:picLocks noChangeAspect="1"/>
          </p:cNvPicPr>
          <p:nvPr/>
        </p:nvPicPr>
        <p:blipFill>
          <a:blip r:embed="rId7"/>
          <a:stretch>
            <a:fillRect/>
          </a:stretch>
        </p:blipFill>
        <p:spPr>
          <a:xfrm>
            <a:off x="5121456" y="2411802"/>
            <a:ext cx="3408170" cy="846000"/>
          </a:xfrm>
          <a:prstGeom prst="rect">
            <a:avLst/>
          </a:prstGeom>
        </p:spPr>
      </p:pic>
      <p:pic>
        <p:nvPicPr>
          <p:cNvPr id="18" name="Picture 17">
            <a:extLst>
              <a:ext uri="{FF2B5EF4-FFF2-40B4-BE49-F238E27FC236}">
                <a16:creationId xmlns:a16="http://schemas.microsoft.com/office/drawing/2014/main" id="{583A88D6-1AD4-39D9-CB8A-9594158A3353}"/>
              </a:ext>
            </a:extLst>
          </p:cNvPr>
          <p:cNvPicPr>
            <a:picLocks noChangeAspect="1"/>
          </p:cNvPicPr>
          <p:nvPr/>
        </p:nvPicPr>
        <p:blipFill>
          <a:blip r:embed="rId8"/>
          <a:stretch>
            <a:fillRect/>
          </a:stretch>
        </p:blipFill>
        <p:spPr>
          <a:xfrm>
            <a:off x="9032430" y="2089265"/>
            <a:ext cx="2964640" cy="1439354"/>
          </a:xfrm>
          <a:prstGeom prst="rect">
            <a:avLst/>
          </a:prstGeom>
        </p:spPr>
      </p:pic>
      <p:sp>
        <p:nvSpPr>
          <p:cNvPr id="19" name="TextBox 18">
            <a:extLst>
              <a:ext uri="{FF2B5EF4-FFF2-40B4-BE49-F238E27FC236}">
                <a16:creationId xmlns:a16="http://schemas.microsoft.com/office/drawing/2014/main" id="{14C60072-428E-6670-566A-4B5143D8763D}"/>
              </a:ext>
            </a:extLst>
          </p:cNvPr>
          <p:cNvSpPr txBox="1"/>
          <p:nvPr/>
        </p:nvSpPr>
        <p:spPr>
          <a:xfrm>
            <a:off x="6248400" y="1741993"/>
            <a:ext cx="1219200" cy="369332"/>
          </a:xfrm>
          <a:prstGeom prst="rect">
            <a:avLst/>
          </a:prstGeom>
          <a:noFill/>
        </p:spPr>
        <p:txBody>
          <a:bodyPr wrap="square" rtlCol="0">
            <a:spAutoFit/>
          </a:bodyPr>
          <a:lstStyle/>
          <a:p>
            <a:r>
              <a:rPr lang="en-US" dirty="0"/>
              <a:t>Mode 1</a:t>
            </a:r>
          </a:p>
        </p:txBody>
      </p:sp>
      <p:sp>
        <p:nvSpPr>
          <p:cNvPr id="20" name="TextBox 19">
            <a:extLst>
              <a:ext uri="{FF2B5EF4-FFF2-40B4-BE49-F238E27FC236}">
                <a16:creationId xmlns:a16="http://schemas.microsoft.com/office/drawing/2014/main" id="{FD047CE7-14B9-0B5D-3A0A-CF8CEACA927A}"/>
              </a:ext>
            </a:extLst>
          </p:cNvPr>
          <p:cNvSpPr txBox="1"/>
          <p:nvPr/>
        </p:nvSpPr>
        <p:spPr>
          <a:xfrm>
            <a:off x="6353317" y="3286303"/>
            <a:ext cx="1219200" cy="369332"/>
          </a:xfrm>
          <a:prstGeom prst="rect">
            <a:avLst/>
          </a:prstGeom>
          <a:noFill/>
        </p:spPr>
        <p:txBody>
          <a:bodyPr wrap="square" rtlCol="0">
            <a:spAutoFit/>
          </a:bodyPr>
          <a:lstStyle/>
          <a:p>
            <a:r>
              <a:rPr lang="en-US" dirty="0"/>
              <a:t>Mode 3</a:t>
            </a:r>
          </a:p>
        </p:txBody>
      </p:sp>
      <p:sp>
        <p:nvSpPr>
          <p:cNvPr id="21" name="TextBox 20">
            <a:extLst>
              <a:ext uri="{FF2B5EF4-FFF2-40B4-BE49-F238E27FC236}">
                <a16:creationId xmlns:a16="http://schemas.microsoft.com/office/drawing/2014/main" id="{0807BF47-884C-693D-66F9-3120A3356296}"/>
              </a:ext>
            </a:extLst>
          </p:cNvPr>
          <p:cNvSpPr txBox="1"/>
          <p:nvPr/>
        </p:nvSpPr>
        <p:spPr>
          <a:xfrm>
            <a:off x="10134600" y="3540860"/>
            <a:ext cx="1219200" cy="369332"/>
          </a:xfrm>
          <a:prstGeom prst="rect">
            <a:avLst/>
          </a:prstGeom>
          <a:noFill/>
        </p:spPr>
        <p:txBody>
          <a:bodyPr wrap="square" rtlCol="0">
            <a:spAutoFit/>
          </a:bodyPr>
          <a:lstStyle/>
          <a:p>
            <a:r>
              <a:rPr lang="en-US" dirty="0"/>
              <a:t>Mode 4</a:t>
            </a:r>
          </a:p>
        </p:txBody>
      </p:sp>
      <p:sp>
        <p:nvSpPr>
          <p:cNvPr id="22" name="TextBox 21">
            <a:extLst>
              <a:ext uri="{FF2B5EF4-FFF2-40B4-BE49-F238E27FC236}">
                <a16:creationId xmlns:a16="http://schemas.microsoft.com/office/drawing/2014/main" id="{1FEC3085-3E27-14F6-C573-A46B12742791}"/>
              </a:ext>
            </a:extLst>
          </p:cNvPr>
          <p:cNvSpPr txBox="1"/>
          <p:nvPr/>
        </p:nvSpPr>
        <p:spPr>
          <a:xfrm>
            <a:off x="9525000" y="1688282"/>
            <a:ext cx="1219200" cy="369332"/>
          </a:xfrm>
          <a:prstGeom prst="rect">
            <a:avLst/>
          </a:prstGeom>
          <a:noFill/>
        </p:spPr>
        <p:txBody>
          <a:bodyPr wrap="square" rtlCol="0">
            <a:spAutoFit/>
          </a:bodyPr>
          <a:lstStyle/>
          <a:p>
            <a:r>
              <a:rPr lang="en-US" dirty="0"/>
              <a:t>Mode 2</a:t>
            </a:r>
          </a:p>
        </p:txBody>
      </p:sp>
      <p:cxnSp>
        <p:nvCxnSpPr>
          <p:cNvPr id="4" name="Straight Connector 3">
            <a:extLst>
              <a:ext uri="{FF2B5EF4-FFF2-40B4-BE49-F238E27FC236}">
                <a16:creationId xmlns:a16="http://schemas.microsoft.com/office/drawing/2014/main" id="{33771DE8-E081-07DF-EAE5-5B700A37FB5D}"/>
              </a:ext>
            </a:extLst>
          </p:cNvPr>
          <p:cNvCxnSpPr/>
          <p:nvPr/>
        </p:nvCxnSpPr>
        <p:spPr>
          <a:xfrm>
            <a:off x="10210800" y="4191000"/>
            <a:ext cx="0" cy="22860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0FEB803-CE1E-ABCC-CCD5-AFA58734A2E8}"/>
              </a:ext>
            </a:extLst>
          </p:cNvPr>
          <p:cNvSpPr txBox="1"/>
          <p:nvPr/>
        </p:nvSpPr>
        <p:spPr>
          <a:xfrm>
            <a:off x="10363201" y="5070136"/>
            <a:ext cx="838199" cy="646331"/>
          </a:xfrm>
          <a:prstGeom prst="rect">
            <a:avLst/>
          </a:prstGeom>
          <a:solidFill>
            <a:schemeClr val="bg1"/>
          </a:solidFill>
          <a:ln>
            <a:solidFill>
              <a:schemeClr val="tx1"/>
            </a:solidFill>
          </a:ln>
        </p:spPr>
        <p:txBody>
          <a:bodyPr wrap="square" rtlCol="0">
            <a:spAutoFit/>
          </a:bodyPr>
          <a:lstStyle/>
          <a:p>
            <a:pPr algn="ctr"/>
            <a:r>
              <a:rPr lang="en-US" b="1" dirty="0"/>
              <a:t>BZ edge</a:t>
            </a:r>
          </a:p>
        </p:txBody>
      </p:sp>
    </p:spTree>
    <p:extLst>
      <p:ext uri="{BB962C8B-B14F-4D97-AF65-F5344CB8AC3E}">
        <p14:creationId xmlns:p14="http://schemas.microsoft.com/office/powerpoint/2010/main" val="258502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7315E-D02B-E50F-CFA9-B1528D3E03F1}"/>
              </a:ext>
            </a:extLst>
          </p:cNvPr>
          <p:cNvSpPr>
            <a:spLocks noGrp="1"/>
          </p:cNvSpPr>
          <p:nvPr>
            <p:ph type="title"/>
          </p:nvPr>
        </p:nvSpPr>
        <p:spPr/>
        <p:txBody>
          <a:bodyPr/>
          <a:lstStyle/>
          <a:p>
            <a:r>
              <a:rPr lang="en-US" dirty="0" err="1"/>
              <a:t>teethWidth</a:t>
            </a:r>
            <a:r>
              <a:rPr lang="en-US" dirty="0"/>
              <a:t> = 50</a:t>
            </a:r>
          </a:p>
        </p:txBody>
      </p:sp>
      <p:pic>
        <p:nvPicPr>
          <p:cNvPr id="4" name="Picture 3">
            <a:extLst>
              <a:ext uri="{FF2B5EF4-FFF2-40B4-BE49-F238E27FC236}">
                <a16:creationId xmlns:a16="http://schemas.microsoft.com/office/drawing/2014/main" id="{201A1149-1568-DB56-8592-1BF62606FF7F}"/>
              </a:ext>
            </a:extLst>
          </p:cNvPr>
          <p:cNvPicPr>
            <a:picLocks noChangeAspect="1"/>
          </p:cNvPicPr>
          <p:nvPr/>
        </p:nvPicPr>
        <p:blipFill>
          <a:blip r:embed="rId2"/>
          <a:stretch>
            <a:fillRect/>
          </a:stretch>
        </p:blipFill>
        <p:spPr>
          <a:xfrm>
            <a:off x="0" y="3652282"/>
            <a:ext cx="12192000" cy="3205718"/>
          </a:xfrm>
          <a:prstGeom prst="rect">
            <a:avLst/>
          </a:prstGeom>
        </p:spPr>
      </p:pic>
    </p:spTree>
    <p:extLst>
      <p:ext uri="{BB962C8B-B14F-4D97-AF65-F5344CB8AC3E}">
        <p14:creationId xmlns:p14="http://schemas.microsoft.com/office/powerpoint/2010/main" val="2794101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7315E-D02B-E50F-CFA9-B1528D3E03F1}"/>
              </a:ext>
            </a:extLst>
          </p:cNvPr>
          <p:cNvSpPr>
            <a:spLocks noGrp="1"/>
          </p:cNvSpPr>
          <p:nvPr>
            <p:ph type="title"/>
          </p:nvPr>
        </p:nvSpPr>
        <p:spPr/>
        <p:txBody>
          <a:bodyPr/>
          <a:lstStyle/>
          <a:p>
            <a:r>
              <a:rPr lang="en-US" dirty="0" err="1"/>
              <a:t>teethWidth</a:t>
            </a:r>
            <a:r>
              <a:rPr lang="en-US" dirty="0"/>
              <a:t> = 100</a:t>
            </a:r>
          </a:p>
        </p:txBody>
      </p:sp>
      <p:pic>
        <p:nvPicPr>
          <p:cNvPr id="4" name="Picture 3">
            <a:extLst>
              <a:ext uri="{FF2B5EF4-FFF2-40B4-BE49-F238E27FC236}">
                <a16:creationId xmlns:a16="http://schemas.microsoft.com/office/drawing/2014/main" id="{5CCC6401-9168-4BF0-BD4B-B9E10BCDC491}"/>
              </a:ext>
            </a:extLst>
          </p:cNvPr>
          <p:cNvPicPr>
            <a:picLocks noChangeAspect="1"/>
          </p:cNvPicPr>
          <p:nvPr/>
        </p:nvPicPr>
        <p:blipFill>
          <a:blip r:embed="rId2"/>
          <a:stretch>
            <a:fillRect/>
          </a:stretch>
        </p:blipFill>
        <p:spPr>
          <a:xfrm>
            <a:off x="0" y="3673389"/>
            <a:ext cx="12192000" cy="3207648"/>
          </a:xfrm>
          <a:prstGeom prst="rect">
            <a:avLst/>
          </a:prstGeom>
        </p:spPr>
      </p:pic>
    </p:spTree>
    <p:extLst>
      <p:ext uri="{BB962C8B-B14F-4D97-AF65-F5344CB8AC3E}">
        <p14:creationId xmlns:p14="http://schemas.microsoft.com/office/powerpoint/2010/main" val="1434879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7B618-1299-D80E-D433-FC2AF116A3C9}"/>
              </a:ext>
            </a:extLst>
          </p:cNvPr>
          <p:cNvSpPr>
            <a:spLocks noGrp="1"/>
          </p:cNvSpPr>
          <p:nvPr>
            <p:ph type="title"/>
          </p:nvPr>
        </p:nvSpPr>
        <p:spPr/>
        <p:txBody>
          <a:bodyPr/>
          <a:lstStyle/>
          <a:p>
            <a:r>
              <a:rPr lang="en-US" dirty="0" err="1"/>
              <a:t>teethWidth</a:t>
            </a:r>
            <a:r>
              <a:rPr lang="en-US" dirty="0"/>
              <a:t> = 150</a:t>
            </a:r>
          </a:p>
        </p:txBody>
      </p:sp>
      <p:pic>
        <p:nvPicPr>
          <p:cNvPr id="4" name="Picture 3">
            <a:extLst>
              <a:ext uri="{FF2B5EF4-FFF2-40B4-BE49-F238E27FC236}">
                <a16:creationId xmlns:a16="http://schemas.microsoft.com/office/drawing/2014/main" id="{1891FF86-EF01-9650-85E2-A3F1FC36065F}"/>
              </a:ext>
            </a:extLst>
          </p:cNvPr>
          <p:cNvPicPr>
            <a:picLocks noChangeAspect="1"/>
          </p:cNvPicPr>
          <p:nvPr/>
        </p:nvPicPr>
        <p:blipFill>
          <a:blip r:embed="rId2"/>
          <a:stretch>
            <a:fillRect/>
          </a:stretch>
        </p:blipFill>
        <p:spPr>
          <a:xfrm>
            <a:off x="0" y="3663608"/>
            <a:ext cx="12192000" cy="3192620"/>
          </a:xfrm>
          <a:prstGeom prst="rect">
            <a:avLst/>
          </a:prstGeom>
        </p:spPr>
      </p:pic>
    </p:spTree>
    <p:extLst>
      <p:ext uri="{BB962C8B-B14F-4D97-AF65-F5344CB8AC3E}">
        <p14:creationId xmlns:p14="http://schemas.microsoft.com/office/powerpoint/2010/main" val="4075734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BF159-AE61-C5D2-9C03-8B8845166355}"/>
              </a:ext>
            </a:extLst>
          </p:cNvPr>
          <p:cNvSpPr>
            <a:spLocks noGrp="1"/>
          </p:cNvSpPr>
          <p:nvPr>
            <p:ph type="title"/>
          </p:nvPr>
        </p:nvSpPr>
        <p:spPr/>
        <p:txBody>
          <a:bodyPr/>
          <a:lstStyle/>
          <a:p>
            <a:r>
              <a:rPr lang="en-US" dirty="0"/>
              <a:t>Mode perturbation due to </a:t>
            </a:r>
            <a:r>
              <a:rPr lang="en-US" dirty="0" err="1"/>
              <a:t>teethWidth</a:t>
            </a:r>
            <a:endParaRPr lang="en-US" dirty="0"/>
          </a:p>
        </p:txBody>
      </p:sp>
      <p:sp>
        <p:nvSpPr>
          <p:cNvPr id="5" name="TextBox 4">
            <a:extLst>
              <a:ext uri="{FF2B5EF4-FFF2-40B4-BE49-F238E27FC236}">
                <a16:creationId xmlns:a16="http://schemas.microsoft.com/office/drawing/2014/main" id="{FFC393F1-776C-3A0F-3181-614E88AF0DBE}"/>
              </a:ext>
            </a:extLst>
          </p:cNvPr>
          <p:cNvSpPr txBox="1"/>
          <p:nvPr/>
        </p:nvSpPr>
        <p:spPr>
          <a:xfrm>
            <a:off x="228600" y="762000"/>
            <a:ext cx="47244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Mode 1, 2 &amp; 3 are mostly unperturbed (same curves)</a:t>
            </a:r>
          </a:p>
        </p:txBody>
      </p:sp>
      <p:pic>
        <p:nvPicPr>
          <p:cNvPr id="7" name="Picture 6">
            <a:extLst>
              <a:ext uri="{FF2B5EF4-FFF2-40B4-BE49-F238E27FC236}">
                <a16:creationId xmlns:a16="http://schemas.microsoft.com/office/drawing/2014/main" id="{D9DAB7F0-BABA-5F6C-E344-258D86837FBD}"/>
              </a:ext>
            </a:extLst>
          </p:cNvPr>
          <p:cNvPicPr>
            <a:picLocks noChangeAspect="1"/>
          </p:cNvPicPr>
          <p:nvPr/>
        </p:nvPicPr>
        <p:blipFill>
          <a:blip r:embed="rId2"/>
          <a:stretch>
            <a:fillRect/>
          </a:stretch>
        </p:blipFill>
        <p:spPr>
          <a:xfrm>
            <a:off x="5277156" y="609600"/>
            <a:ext cx="6914844" cy="2145268"/>
          </a:xfrm>
          <a:prstGeom prst="rect">
            <a:avLst/>
          </a:prstGeom>
        </p:spPr>
      </p:pic>
      <p:pic>
        <p:nvPicPr>
          <p:cNvPr id="9" name="Picture 8">
            <a:extLst>
              <a:ext uri="{FF2B5EF4-FFF2-40B4-BE49-F238E27FC236}">
                <a16:creationId xmlns:a16="http://schemas.microsoft.com/office/drawing/2014/main" id="{47EDF507-8B03-D8A2-CD80-9E8CD70BD894}"/>
              </a:ext>
            </a:extLst>
          </p:cNvPr>
          <p:cNvPicPr>
            <a:picLocks noChangeAspect="1"/>
          </p:cNvPicPr>
          <p:nvPr/>
        </p:nvPicPr>
        <p:blipFill>
          <a:blip r:embed="rId3"/>
          <a:stretch>
            <a:fillRect/>
          </a:stretch>
        </p:blipFill>
        <p:spPr>
          <a:xfrm>
            <a:off x="5188456" y="2883898"/>
            <a:ext cx="6927343" cy="2145269"/>
          </a:xfrm>
          <a:prstGeom prst="rect">
            <a:avLst/>
          </a:prstGeom>
        </p:spPr>
      </p:pic>
      <p:sp>
        <p:nvSpPr>
          <p:cNvPr id="10" name="TextBox 9">
            <a:extLst>
              <a:ext uri="{FF2B5EF4-FFF2-40B4-BE49-F238E27FC236}">
                <a16:creationId xmlns:a16="http://schemas.microsoft.com/office/drawing/2014/main" id="{4B242973-C0BD-1B02-8E7E-585E7CE64F60}"/>
              </a:ext>
            </a:extLst>
          </p:cNvPr>
          <p:cNvSpPr txBox="1"/>
          <p:nvPr/>
        </p:nvSpPr>
        <p:spPr>
          <a:xfrm>
            <a:off x="481965" y="4677194"/>
            <a:ext cx="4959856" cy="369332"/>
          </a:xfrm>
          <a:prstGeom prst="rect">
            <a:avLst/>
          </a:prstGeom>
          <a:noFill/>
        </p:spPr>
        <p:txBody>
          <a:bodyPr wrap="square" rtlCol="0">
            <a:spAutoFit/>
          </a:bodyPr>
          <a:lstStyle/>
          <a:p>
            <a:pPr marL="285750" indent="-285750">
              <a:buFont typeface="Arial" panose="020B0604020202020204" pitchFamily="34" charset="0"/>
              <a:buChar char="•"/>
            </a:pPr>
            <a:r>
              <a:rPr lang="en-US" dirty="0"/>
              <a:t>Mode 4 has the most perturbation</a:t>
            </a:r>
          </a:p>
        </p:txBody>
      </p:sp>
      <p:pic>
        <p:nvPicPr>
          <p:cNvPr id="12" name="Picture 11">
            <a:extLst>
              <a:ext uri="{FF2B5EF4-FFF2-40B4-BE49-F238E27FC236}">
                <a16:creationId xmlns:a16="http://schemas.microsoft.com/office/drawing/2014/main" id="{3FEDB0F1-5210-E3D7-DB74-F53AD7BDDB69}"/>
              </a:ext>
            </a:extLst>
          </p:cNvPr>
          <p:cNvPicPr>
            <a:picLocks noChangeAspect="1"/>
          </p:cNvPicPr>
          <p:nvPr/>
        </p:nvPicPr>
        <p:blipFill>
          <a:blip r:embed="rId4"/>
          <a:stretch>
            <a:fillRect/>
          </a:stretch>
        </p:blipFill>
        <p:spPr>
          <a:xfrm>
            <a:off x="450067" y="1408331"/>
            <a:ext cx="3422271" cy="857369"/>
          </a:xfrm>
          <a:prstGeom prst="rect">
            <a:avLst/>
          </a:prstGeom>
        </p:spPr>
      </p:pic>
      <p:pic>
        <p:nvPicPr>
          <p:cNvPr id="14" name="Picture 13">
            <a:extLst>
              <a:ext uri="{FF2B5EF4-FFF2-40B4-BE49-F238E27FC236}">
                <a16:creationId xmlns:a16="http://schemas.microsoft.com/office/drawing/2014/main" id="{251F82D5-BD19-2238-8FC6-29044B7C076A}"/>
              </a:ext>
            </a:extLst>
          </p:cNvPr>
          <p:cNvPicPr>
            <a:picLocks noChangeAspect="1"/>
          </p:cNvPicPr>
          <p:nvPr/>
        </p:nvPicPr>
        <p:blipFill>
          <a:blip r:embed="rId5"/>
          <a:stretch>
            <a:fillRect/>
          </a:stretch>
        </p:blipFill>
        <p:spPr>
          <a:xfrm>
            <a:off x="450067" y="2373778"/>
            <a:ext cx="4201111" cy="857370"/>
          </a:xfrm>
          <a:prstGeom prst="rect">
            <a:avLst/>
          </a:prstGeom>
        </p:spPr>
      </p:pic>
      <p:pic>
        <p:nvPicPr>
          <p:cNvPr id="16" name="Picture 15">
            <a:extLst>
              <a:ext uri="{FF2B5EF4-FFF2-40B4-BE49-F238E27FC236}">
                <a16:creationId xmlns:a16="http://schemas.microsoft.com/office/drawing/2014/main" id="{794DF842-9349-CF2D-7A1A-8E1531163A0A}"/>
              </a:ext>
            </a:extLst>
          </p:cNvPr>
          <p:cNvPicPr>
            <a:picLocks noChangeAspect="1"/>
          </p:cNvPicPr>
          <p:nvPr/>
        </p:nvPicPr>
        <p:blipFill>
          <a:blip r:embed="rId6"/>
          <a:stretch>
            <a:fillRect/>
          </a:stretch>
        </p:blipFill>
        <p:spPr>
          <a:xfrm>
            <a:off x="432347" y="3447134"/>
            <a:ext cx="4201112" cy="1052508"/>
          </a:xfrm>
          <a:prstGeom prst="rect">
            <a:avLst/>
          </a:prstGeom>
        </p:spPr>
      </p:pic>
      <p:pic>
        <p:nvPicPr>
          <p:cNvPr id="18" name="Picture 17">
            <a:extLst>
              <a:ext uri="{FF2B5EF4-FFF2-40B4-BE49-F238E27FC236}">
                <a16:creationId xmlns:a16="http://schemas.microsoft.com/office/drawing/2014/main" id="{5DB8A861-498A-F131-031F-4B4D149FF88F}"/>
              </a:ext>
            </a:extLst>
          </p:cNvPr>
          <p:cNvPicPr>
            <a:picLocks noChangeAspect="1"/>
          </p:cNvPicPr>
          <p:nvPr/>
        </p:nvPicPr>
        <p:blipFill>
          <a:blip r:embed="rId7"/>
          <a:stretch>
            <a:fillRect/>
          </a:stretch>
        </p:blipFill>
        <p:spPr>
          <a:xfrm>
            <a:off x="390149" y="5104240"/>
            <a:ext cx="4887007" cy="1552792"/>
          </a:xfrm>
          <a:prstGeom prst="rect">
            <a:avLst/>
          </a:prstGeom>
        </p:spPr>
      </p:pic>
      <p:sp>
        <p:nvSpPr>
          <p:cNvPr id="19" name="TextBox 18">
            <a:extLst>
              <a:ext uri="{FF2B5EF4-FFF2-40B4-BE49-F238E27FC236}">
                <a16:creationId xmlns:a16="http://schemas.microsoft.com/office/drawing/2014/main" id="{6641405A-BCE3-73DE-1C4F-E39B22329823}"/>
              </a:ext>
            </a:extLst>
          </p:cNvPr>
          <p:cNvSpPr txBox="1"/>
          <p:nvPr/>
        </p:nvSpPr>
        <p:spPr>
          <a:xfrm>
            <a:off x="5562600" y="5104240"/>
            <a:ext cx="5715000" cy="369332"/>
          </a:xfrm>
          <a:prstGeom prst="rect">
            <a:avLst/>
          </a:prstGeom>
          <a:noFill/>
        </p:spPr>
        <p:txBody>
          <a:bodyPr wrap="square" rtlCol="0">
            <a:spAutoFit/>
          </a:bodyPr>
          <a:lstStyle/>
          <a:p>
            <a:r>
              <a:rPr lang="en-US" dirty="0"/>
              <a:t>Mode 4 is an odd mode (like Mode 3)</a:t>
            </a:r>
          </a:p>
        </p:txBody>
      </p:sp>
    </p:spTree>
    <p:extLst>
      <p:ext uri="{BB962C8B-B14F-4D97-AF65-F5344CB8AC3E}">
        <p14:creationId xmlns:p14="http://schemas.microsoft.com/office/powerpoint/2010/main" val="706591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C3EE3-352E-0ABB-9848-25B569DCA085}"/>
              </a:ext>
            </a:extLst>
          </p:cNvPr>
          <p:cNvSpPr>
            <a:spLocks noGrp="1"/>
          </p:cNvSpPr>
          <p:nvPr>
            <p:ph type="title"/>
          </p:nvPr>
        </p:nvSpPr>
        <p:spPr/>
        <p:txBody>
          <a:bodyPr/>
          <a:lstStyle/>
          <a:p>
            <a:r>
              <a:rPr lang="en-US" dirty="0"/>
              <a:t>Check: Mode confinement in freq. domain</a:t>
            </a:r>
          </a:p>
        </p:txBody>
      </p:sp>
      <p:pic>
        <p:nvPicPr>
          <p:cNvPr id="4" name="Picture 3">
            <a:extLst>
              <a:ext uri="{FF2B5EF4-FFF2-40B4-BE49-F238E27FC236}">
                <a16:creationId xmlns:a16="http://schemas.microsoft.com/office/drawing/2014/main" id="{79FB4A9F-C1B2-2424-B1E7-B5A7B0F306A7}"/>
              </a:ext>
            </a:extLst>
          </p:cNvPr>
          <p:cNvPicPr>
            <a:picLocks noChangeAspect="1"/>
          </p:cNvPicPr>
          <p:nvPr/>
        </p:nvPicPr>
        <p:blipFill>
          <a:blip r:embed="rId2"/>
          <a:stretch>
            <a:fillRect/>
          </a:stretch>
        </p:blipFill>
        <p:spPr>
          <a:xfrm>
            <a:off x="197686" y="704964"/>
            <a:ext cx="3380998" cy="882379"/>
          </a:xfrm>
          <a:prstGeom prst="rect">
            <a:avLst/>
          </a:prstGeom>
        </p:spPr>
      </p:pic>
      <p:pic>
        <p:nvPicPr>
          <p:cNvPr id="6" name="Picture 5">
            <a:extLst>
              <a:ext uri="{FF2B5EF4-FFF2-40B4-BE49-F238E27FC236}">
                <a16:creationId xmlns:a16="http://schemas.microsoft.com/office/drawing/2014/main" id="{08C0D703-8B11-5281-D0B3-61FE2CF6C184}"/>
              </a:ext>
            </a:extLst>
          </p:cNvPr>
          <p:cNvPicPr>
            <a:picLocks noChangeAspect="1"/>
          </p:cNvPicPr>
          <p:nvPr/>
        </p:nvPicPr>
        <p:blipFill>
          <a:blip r:embed="rId3"/>
          <a:stretch>
            <a:fillRect/>
          </a:stretch>
        </p:blipFill>
        <p:spPr>
          <a:xfrm>
            <a:off x="197686" y="1860841"/>
            <a:ext cx="3380998" cy="953833"/>
          </a:xfrm>
          <a:prstGeom prst="rect">
            <a:avLst/>
          </a:prstGeom>
        </p:spPr>
      </p:pic>
      <p:pic>
        <p:nvPicPr>
          <p:cNvPr id="8" name="Picture 7">
            <a:extLst>
              <a:ext uri="{FF2B5EF4-FFF2-40B4-BE49-F238E27FC236}">
                <a16:creationId xmlns:a16="http://schemas.microsoft.com/office/drawing/2014/main" id="{D394564E-4D15-C4BE-CFCF-EB2FB90A6BF9}"/>
              </a:ext>
            </a:extLst>
          </p:cNvPr>
          <p:cNvPicPr>
            <a:picLocks noChangeAspect="1"/>
          </p:cNvPicPr>
          <p:nvPr/>
        </p:nvPicPr>
        <p:blipFill>
          <a:blip r:embed="rId4"/>
          <a:stretch>
            <a:fillRect/>
          </a:stretch>
        </p:blipFill>
        <p:spPr>
          <a:xfrm>
            <a:off x="197686" y="3068346"/>
            <a:ext cx="3852530" cy="963132"/>
          </a:xfrm>
          <a:prstGeom prst="rect">
            <a:avLst/>
          </a:prstGeom>
        </p:spPr>
      </p:pic>
      <p:pic>
        <p:nvPicPr>
          <p:cNvPr id="10" name="Picture 9">
            <a:extLst>
              <a:ext uri="{FF2B5EF4-FFF2-40B4-BE49-F238E27FC236}">
                <a16:creationId xmlns:a16="http://schemas.microsoft.com/office/drawing/2014/main" id="{3B89C392-75AF-6349-1D66-AE4535B16791}"/>
              </a:ext>
            </a:extLst>
          </p:cNvPr>
          <p:cNvPicPr>
            <a:picLocks noChangeAspect="1"/>
          </p:cNvPicPr>
          <p:nvPr/>
        </p:nvPicPr>
        <p:blipFill>
          <a:blip r:embed="rId5"/>
          <a:stretch>
            <a:fillRect/>
          </a:stretch>
        </p:blipFill>
        <p:spPr>
          <a:xfrm>
            <a:off x="197686" y="4344409"/>
            <a:ext cx="3002208" cy="1828077"/>
          </a:xfrm>
          <a:prstGeom prst="rect">
            <a:avLst/>
          </a:prstGeom>
        </p:spPr>
      </p:pic>
      <p:pic>
        <p:nvPicPr>
          <p:cNvPr id="12" name="Picture 11">
            <a:extLst>
              <a:ext uri="{FF2B5EF4-FFF2-40B4-BE49-F238E27FC236}">
                <a16:creationId xmlns:a16="http://schemas.microsoft.com/office/drawing/2014/main" id="{A5EE6E53-9C81-2170-93AA-F98FF80DF997}"/>
              </a:ext>
            </a:extLst>
          </p:cNvPr>
          <p:cNvPicPr>
            <a:picLocks noChangeAspect="1"/>
          </p:cNvPicPr>
          <p:nvPr/>
        </p:nvPicPr>
        <p:blipFill>
          <a:blip r:embed="rId6"/>
          <a:stretch>
            <a:fillRect/>
          </a:stretch>
        </p:blipFill>
        <p:spPr>
          <a:xfrm>
            <a:off x="4876800" y="914400"/>
            <a:ext cx="2714133" cy="3312162"/>
          </a:xfrm>
          <a:prstGeom prst="rect">
            <a:avLst/>
          </a:prstGeom>
        </p:spPr>
      </p:pic>
      <p:pic>
        <p:nvPicPr>
          <p:cNvPr id="14" name="Picture 13">
            <a:extLst>
              <a:ext uri="{FF2B5EF4-FFF2-40B4-BE49-F238E27FC236}">
                <a16:creationId xmlns:a16="http://schemas.microsoft.com/office/drawing/2014/main" id="{322033EA-D541-4C48-44C1-E35F7977AB31}"/>
              </a:ext>
            </a:extLst>
          </p:cNvPr>
          <p:cNvPicPr>
            <a:picLocks noChangeAspect="1"/>
          </p:cNvPicPr>
          <p:nvPr/>
        </p:nvPicPr>
        <p:blipFill>
          <a:blip r:embed="rId7"/>
          <a:stretch>
            <a:fillRect/>
          </a:stretch>
        </p:blipFill>
        <p:spPr>
          <a:xfrm>
            <a:off x="3082603" y="3854296"/>
            <a:ext cx="9098771" cy="3003704"/>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1E31836-42BE-4557-1C5E-65188E7FDDD9}"/>
                  </a:ext>
                </a:extLst>
              </p:cNvPr>
              <p:cNvSpPr txBox="1"/>
              <p:nvPr/>
            </p:nvSpPr>
            <p:spPr>
              <a:xfrm>
                <a:off x="8001000" y="914400"/>
                <a:ext cx="38862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The Mode 4 in the eigenmode solver and in the freq. domain are different.</a:t>
                </a:r>
              </a:p>
              <a:p>
                <a:pPr marL="285750" indent="-285750">
                  <a:buFont typeface="Arial" panose="020B0604020202020204" pitchFamily="34" charset="0"/>
                  <a:buChar char="•"/>
                </a:pPr>
                <a:r>
                  <a:rPr lang="en-US" dirty="0"/>
                  <a:t>Mode 4 in the freq. domain is the 2D mode at the port</a:t>
                </a:r>
              </a:p>
              <a:p>
                <a:pPr marL="285750" indent="-285750">
                  <a:buFont typeface="Arial" panose="020B0604020202020204" pitchFamily="34" charset="0"/>
                  <a:buChar char="•"/>
                </a:pPr>
                <a:r>
                  <a:rPr lang="en-US" b="1" dirty="0"/>
                  <a:t>Mode 4 in the eigenmode solver looks like Mode 4 in the eigenmode (which is well confined)</a:t>
                </a:r>
              </a:p>
              <a:p>
                <a:endParaRPr lang="en-US" b="1" dirty="0"/>
              </a:p>
              <a:p>
                <a:pPr marL="285750" indent="-285750">
                  <a:buFont typeface="Arial" panose="020B0604020202020204" pitchFamily="34" charset="0"/>
                  <a:buChar char="•"/>
                </a:pP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𝑛</m:t>
                        </m:r>
                      </m:e>
                      <m:sub>
                        <m:r>
                          <a:rPr lang="es-ES" b="0" i="1" smtClean="0">
                            <a:latin typeface="Cambria Math" panose="02040503050406030204" pitchFamily="18" charset="0"/>
                          </a:rPr>
                          <m:t>𝑆𝑖𝑂</m:t>
                        </m:r>
                        <m:r>
                          <a:rPr lang="es-ES" b="0" i="1" smtClean="0">
                            <a:latin typeface="Cambria Math" panose="02040503050406030204" pitchFamily="18" charset="0"/>
                          </a:rPr>
                          <m:t>2</m:t>
                        </m:r>
                      </m:sub>
                    </m:sSub>
                    <m:r>
                      <a:rPr lang="es-ES" b="0" i="1" smtClean="0">
                        <a:latin typeface="Cambria Math" panose="02040503050406030204" pitchFamily="18" charset="0"/>
                      </a:rPr>
                      <m:t>=2.0863=</m:t>
                    </m:r>
                    <m:sSup>
                      <m:sSupPr>
                        <m:ctrlPr>
                          <a:rPr lang="es-ES" b="0" i="1" smtClean="0">
                            <a:latin typeface="Cambria Math" panose="02040503050406030204" pitchFamily="18" charset="0"/>
                          </a:rPr>
                        </m:ctrlPr>
                      </m:sSupPr>
                      <m:e>
                        <m:r>
                          <a:rPr lang="es-ES" b="0" i="1" smtClean="0">
                            <a:latin typeface="Cambria Math" panose="02040503050406030204" pitchFamily="18" charset="0"/>
                          </a:rPr>
                          <m:t>1.444</m:t>
                        </m:r>
                      </m:e>
                      <m:sup>
                        <m:r>
                          <a:rPr lang="es-ES" b="0" i="1" smtClean="0">
                            <a:latin typeface="Cambria Math" panose="02040503050406030204" pitchFamily="18" charset="0"/>
                          </a:rPr>
                          <m:t>2</m:t>
                        </m:r>
                      </m:sup>
                    </m:sSup>
                  </m:oMath>
                </a14:m>
                <a:endParaRPr lang="en-US" dirty="0"/>
              </a:p>
            </p:txBody>
          </p:sp>
        </mc:Choice>
        <mc:Fallback xmlns="">
          <p:sp>
            <p:nvSpPr>
              <p:cNvPr id="15" name="TextBox 14">
                <a:extLst>
                  <a:ext uri="{FF2B5EF4-FFF2-40B4-BE49-F238E27FC236}">
                    <a16:creationId xmlns:a16="http://schemas.microsoft.com/office/drawing/2014/main" id="{01E31836-42BE-4557-1C5E-65188E7FDDD9}"/>
                  </a:ext>
                </a:extLst>
              </p:cNvPr>
              <p:cNvSpPr txBox="1">
                <a:spLocks noRot="1" noChangeAspect="1" noMove="1" noResize="1" noEditPoints="1" noAdjustHandles="1" noChangeArrowheads="1" noChangeShapeType="1" noTextEdit="1"/>
              </p:cNvSpPr>
              <p:nvPr/>
            </p:nvSpPr>
            <p:spPr>
              <a:xfrm>
                <a:off x="8001000" y="914400"/>
                <a:ext cx="3886200" cy="2862322"/>
              </a:xfrm>
              <a:prstGeom prst="rect">
                <a:avLst/>
              </a:prstGeom>
              <a:blipFill>
                <a:blip r:embed="rId8"/>
                <a:stretch>
                  <a:fillRect l="-1099" t="-1064" r="-2355" b="-1489"/>
                </a:stretch>
              </a:blipFill>
            </p:spPr>
            <p:txBody>
              <a:bodyPr/>
              <a:lstStyle/>
              <a:p>
                <a:r>
                  <a:rPr lang="en-US">
                    <a:noFill/>
                  </a:rPr>
                  <a:t> </a:t>
                </a:r>
              </a:p>
            </p:txBody>
          </p:sp>
        </mc:Fallback>
      </mc:AlternateContent>
    </p:spTree>
    <p:extLst>
      <p:ext uri="{BB962C8B-B14F-4D97-AF65-F5344CB8AC3E}">
        <p14:creationId xmlns:p14="http://schemas.microsoft.com/office/powerpoint/2010/main" val="15516223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74905</TotalTime>
  <Words>785</Words>
  <Application>Microsoft Office PowerPoint</Application>
  <PresentationFormat>Widescreen</PresentationFormat>
  <Paragraphs>114</Paragraphs>
  <Slides>38</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Times New Roman</vt:lpstr>
      <vt:lpstr>Arial</vt:lpstr>
      <vt:lpstr>Calibri</vt:lpstr>
      <vt:lpstr>Cambria Math</vt:lpstr>
      <vt:lpstr>Office Theme</vt:lpstr>
      <vt:lpstr>PowerPoint Presentation</vt:lpstr>
      <vt:lpstr>Course correction</vt:lpstr>
      <vt:lpstr>PowerPoint Presentation</vt:lpstr>
      <vt:lpstr>Uniform waveguide (teethWidth = 0)</vt:lpstr>
      <vt:lpstr>teethWidth = 50</vt:lpstr>
      <vt:lpstr>teethWidth = 100</vt:lpstr>
      <vt:lpstr>teethWidth = 150</vt:lpstr>
      <vt:lpstr>Mode perturbation due to teethWidth</vt:lpstr>
      <vt:lpstr>Check: Mode confinement in freq. domain</vt:lpstr>
      <vt:lpstr>teethWidth = 50</vt:lpstr>
      <vt:lpstr>Optimizing teethShift</vt:lpstr>
      <vt:lpstr>What if we change teethThickness?</vt:lpstr>
      <vt:lpstr>Let’s focus on Mode 3</vt:lpstr>
      <vt:lpstr>Conclusions so far</vt:lpstr>
      <vt:lpstr>Sweep teethWidth to fine tune</vt:lpstr>
      <vt:lpstr>Sweep period to fine tune</vt:lpstr>
      <vt:lpstr>PowerPoint Presentation</vt:lpstr>
      <vt:lpstr>Mesh density comparison</vt:lpstr>
      <vt:lpstr>teethWidth variation</vt:lpstr>
      <vt:lpstr>Period variation (includes teethShift)</vt:lpstr>
      <vt:lpstr>Period variation2</vt:lpstr>
      <vt:lpstr>Period variation</vt:lpstr>
      <vt:lpstr>More period variation</vt:lpstr>
      <vt:lpstr>I found an SIP! At the wrong frequency</vt:lpstr>
      <vt:lpstr>Current attempts</vt:lpstr>
      <vt:lpstr>Adjusting owgWidth with f</vt:lpstr>
      <vt:lpstr>Manually adjusting owgWidth</vt:lpstr>
      <vt:lpstr>Let’s refine the previous result</vt:lpstr>
      <vt:lpstr>owgWidth variation</vt:lpstr>
      <vt:lpstr>PowerPoint Presentation</vt:lpstr>
      <vt:lpstr>What is the connection between period &amp; owgWidth?</vt:lpstr>
      <vt:lpstr>PowerPoint Presentation</vt:lpstr>
      <vt:lpstr>Period fine tuning</vt:lpstr>
      <vt:lpstr>teethWidth fine tuning</vt:lpstr>
      <vt:lpstr>SIP. Period.</vt:lpstr>
      <vt:lpstr>SIP. teethWidth.</vt:lpstr>
      <vt:lpstr>PowerPoint Presentation</vt:lpstr>
      <vt:lpstr>RBE and SIP optimization goals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Optical Ring Resonator</dc:title>
  <dc:creator>Filippo</dc:creator>
  <cp:lastModifiedBy>Albert Herrero Parareda</cp:lastModifiedBy>
  <cp:revision>977</cp:revision>
  <dcterms:created xsi:type="dcterms:W3CDTF">2015-11-16T15:02:53Z</dcterms:created>
  <dcterms:modified xsi:type="dcterms:W3CDTF">2023-10-11T21:02:29Z</dcterms:modified>
</cp:coreProperties>
</file>